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306" r:id="rId2"/>
    <p:sldId id="307" r:id="rId3"/>
    <p:sldId id="256" r:id="rId4"/>
    <p:sldId id="257" r:id="rId5"/>
    <p:sldId id="258" r:id="rId6"/>
    <p:sldId id="259" r:id="rId7"/>
    <p:sldId id="260" r:id="rId8"/>
    <p:sldId id="261" r:id="rId9"/>
    <p:sldId id="262" r:id="rId10"/>
    <p:sldId id="263" r:id="rId11"/>
    <p:sldId id="264" r:id="rId12"/>
    <p:sldId id="265" r:id="rId13"/>
    <p:sldId id="266" r:id="rId14"/>
    <p:sldId id="308" r:id="rId15"/>
    <p:sldId id="270" r:id="rId16"/>
    <p:sldId id="271" r:id="rId17"/>
    <p:sldId id="267" r:id="rId18"/>
    <p:sldId id="268" r:id="rId19"/>
    <p:sldId id="269" r:id="rId20"/>
    <p:sldId id="272" r:id="rId21"/>
    <p:sldId id="273" r:id="rId22"/>
    <p:sldId id="274" r:id="rId23"/>
    <p:sldId id="275" r:id="rId24"/>
    <p:sldId id="276" r:id="rId25"/>
    <p:sldId id="277" r:id="rId26"/>
    <p:sldId id="278" r:id="rId27"/>
    <p:sldId id="279" r:id="rId28"/>
    <p:sldId id="280" r:id="rId29"/>
    <p:sldId id="281" r:id="rId30"/>
    <p:sldId id="300" r:id="rId31"/>
    <p:sldId id="301" r:id="rId32"/>
    <p:sldId id="302" r:id="rId33"/>
    <p:sldId id="285" r:id="rId34"/>
    <p:sldId id="286" r:id="rId35"/>
    <p:sldId id="287" r:id="rId36"/>
    <p:sldId id="288" r:id="rId37"/>
    <p:sldId id="289" r:id="rId38"/>
    <p:sldId id="290" r:id="rId39"/>
    <p:sldId id="297" r:id="rId40"/>
    <p:sldId id="298" r:id="rId41"/>
    <p:sldId id="299" r:id="rId42"/>
    <p:sldId id="291" r:id="rId43"/>
    <p:sldId id="292" r:id="rId44"/>
    <p:sldId id="293" r:id="rId45"/>
    <p:sldId id="294" r:id="rId46"/>
    <p:sldId id="295" r:id="rId47"/>
    <p:sldId id="296" r:id="rId48"/>
    <p:sldId id="282" r:id="rId49"/>
    <p:sldId id="283" r:id="rId50"/>
    <p:sldId id="284" r:id="rId51"/>
    <p:sldId id="303" r:id="rId52"/>
    <p:sldId id="304"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s6dy5lRfO2xaYvtH/mn2yA==" hashData="d8X3YlGNcCDsHzkB0YyML5EzvyPnAv94H8px/BHc4y5Qn1Q+7Elo35BhKgdoRsDweThwOqLyTmElzKJ0uSpT7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E9AE04-26DF-4F50-A510-16FEA740448D}">
  <a:tblStyle styleId="{5DE9AE04-26DF-4F50-A510-16FEA740448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70" autoAdjust="0"/>
  </p:normalViewPr>
  <p:slideViewPr>
    <p:cSldViewPr snapToGrid="0">
      <p:cViewPr varScale="1">
        <p:scale>
          <a:sx n="76" d="100"/>
          <a:sy n="76" d="100"/>
        </p:scale>
        <p:origin x="157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72292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Calibri"/>
                <a:ea typeface="Calibri"/>
                <a:cs typeface="Calibri"/>
                <a:sym typeface="Calibri"/>
              </a:rPr>
              <a:t>Welcome to </a:t>
            </a:r>
            <a:r>
              <a:rPr lang="en-US" sz="1200" b="0" i="1" u="none" strike="noStrike" kern="1200" cap="none" dirty="0" smtClean="0">
                <a:solidFill>
                  <a:schemeClr val="dk1"/>
                </a:solidFill>
                <a:latin typeface="Calibri"/>
                <a:ea typeface="Calibri"/>
                <a:cs typeface="Calibri"/>
                <a:sym typeface="Calibri"/>
              </a:rPr>
              <a:t>Excellence in Exhibition: Preventing Disease in Animals and People</a:t>
            </a:r>
            <a:r>
              <a:rPr lang="en-US" sz="1200" b="0" i="0" u="none" strike="noStrike" kern="1200" cap="none" dirty="0" smtClean="0">
                <a:solidFill>
                  <a:schemeClr val="dk1"/>
                </a:solidFill>
                <a:latin typeface="Calibri"/>
                <a:ea typeface="Calibri"/>
                <a:cs typeface="Calibri"/>
                <a:sym typeface="Calibri"/>
              </a:rPr>
              <a:t>!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Animal agriculture is an important part of 4-H and FFA. Being a part of these organizations helps you gain knowledge about animals and develop responsibility, good sportsmanship, and confidence. However, there are many diseases that can be spread between people and animals, and knowing about these diseases is especially important because of the close contact that you have with your show animals.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This course was created to teach you how to keep yourself and your animals safe and healthy so that you can continue to enjoy showing and teaching others about animal agriculture.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81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West Nile appeared in the United States for the first time in 1999. There were 62 humans cases with 7 deaths. </a:t>
            </a:r>
            <a:r>
              <a:rPr lang="en-US" sz="1200" b="0" i="0" u="none" strike="noStrike" cap="none" dirty="0" smtClean="0">
                <a:solidFill>
                  <a:schemeClr val="dk1"/>
                </a:solidFill>
                <a:latin typeface="Calibri"/>
                <a:ea typeface="Calibri"/>
                <a:cs typeface="Calibri"/>
                <a:sym typeface="Calibri"/>
              </a:rPr>
              <a:t>Exotic </a:t>
            </a:r>
            <a:r>
              <a:rPr lang="en-US" sz="1200" b="0" i="0" u="none" strike="noStrike" cap="none" dirty="0">
                <a:solidFill>
                  <a:schemeClr val="dk1"/>
                </a:solidFill>
                <a:latin typeface="Calibri"/>
                <a:ea typeface="Calibri"/>
                <a:cs typeface="Calibri"/>
                <a:sym typeface="Calibri"/>
              </a:rPr>
              <a:t>birds, crows, and horses were also infected. Birds are the primary reservoirs for West Nile virus. It is spread by </a:t>
            </a:r>
            <a:r>
              <a:rPr lang="en-US" sz="1200" b="0" i="0" u="none" strike="noStrike" cap="none" dirty="0" smtClean="0">
                <a:solidFill>
                  <a:schemeClr val="dk1"/>
                </a:solidFill>
                <a:latin typeface="Calibri"/>
                <a:ea typeface="Calibri"/>
                <a:cs typeface="Calibri"/>
                <a:sym typeface="Calibri"/>
              </a:rPr>
              <a:t>the bite of infected mosquitoes</a:t>
            </a:r>
            <a:r>
              <a:rPr lang="en-US" sz="1200" b="0" i="0" u="none" strike="noStrike" cap="none" dirty="0">
                <a:solidFill>
                  <a:schemeClr val="dk1"/>
                </a:solidFill>
                <a:latin typeface="Calibri"/>
                <a:ea typeface="Calibri"/>
                <a:cs typeface="Calibri"/>
                <a:sym typeface="Calibri"/>
              </a:rPr>
              <a:t>. After feeding on infected birds, the mosquitoes can spread the virus to humans, horses, and other animals. Humans and horses are considered dead-end hosts. Dead-end hosts are hosts that cannot spread the virus to others. Since its emergence in the </a:t>
            </a:r>
            <a:r>
              <a:rPr lang="en-US" sz="1200" b="0" i="0" u="none" strike="noStrike" cap="none" dirty="0" smtClean="0">
                <a:solidFill>
                  <a:schemeClr val="dk1"/>
                </a:solidFill>
                <a:latin typeface="Calibri"/>
                <a:ea typeface="Calibri"/>
                <a:cs typeface="Calibri"/>
                <a:sym typeface="Calibri"/>
              </a:rPr>
              <a:t>United</a:t>
            </a:r>
            <a:r>
              <a:rPr lang="en-US" sz="1200" b="0" i="0" u="none" strike="noStrike" cap="none" baseline="0" dirty="0" smtClean="0">
                <a:solidFill>
                  <a:schemeClr val="dk1"/>
                </a:solidFill>
                <a:latin typeface="Calibri"/>
                <a:ea typeface="Calibri"/>
                <a:cs typeface="Calibri"/>
                <a:sym typeface="Calibri"/>
              </a:rPr>
              <a:t> States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virus has become established here and continues to cause outbreaks in human and horse populations. West Nile is now endemic in North America.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Dead-end hosts: Hosts that cannot spread the virus to others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8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H5N1 avian influenza virus re-emerged in Southeast Asia in </a:t>
            </a:r>
            <a:r>
              <a:rPr lang="en-US" sz="1200" b="0" i="0" u="none" strike="noStrike" cap="none" dirty="0" smtClean="0">
                <a:solidFill>
                  <a:schemeClr val="dk1"/>
                </a:solidFill>
                <a:latin typeface="Calibri"/>
                <a:ea typeface="Calibri"/>
                <a:cs typeface="Calibri"/>
                <a:sym typeface="Calibri"/>
              </a:rPr>
              <a:t>2003 </a:t>
            </a:r>
            <a:r>
              <a:rPr lang="en-US" sz="1200" b="0" i="0" u="none" strike="noStrike" cap="none" dirty="0">
                <a:solidFill>
                  <a:schemeClr val="dk1"/>
                </a:solidFill>
                <a:latin typeface="Calibri"/>
                <a:ea typeface="Calibri"/>
                <a:cs typeface="Calibri"/>
                <a:sym typeface="Calibri"/>
              </a:rPr>
              <a:t>after not being seen since 1997. H5N1 </a:t>
            </a:r>
            <a:r>
              <a:rPr lang="en-US" sz="1200" b="0" i="0" u="none" strike="noStrike" cap="none" dirty="0" smtClean="0">
                <a:solidFill>
                  <a:schemeClr val="dk1"/>
                </a:solidFill>
                <a:latin typeface="Calibri"/>
                <a:ea typeface="Calibri"/>
                <a:cs typeface="Calibri"/>
                <a:sym typeface="Calibri"/>
              </a:rPr>
              <a:t>is classified as a </a:t>
            </a:r>
            <a:r>
              <a:rPr lang="en-US" sz="1200" b="0" i="0" u="none" strike="noStrike" cap="none" dirty="0">
                <a:solidFill>
                  <a:schemeClr val="dk1"/>
                </a:solidFill>
                <a:latin typeface="Calibri"/>
                <a:ea typeface="Calibri"/>
                <a:cs typeface="Calibri"/>
                <a:sym typeface="Calibri"/>
              </a:rPr>
              <a:t>highly pathogenic avian influenza (HPAI) virus, meaning that it </a:t>
            </a:r>
            <a:r>
              <a:rPr lang="en-US" sz="1200" b="0" i="0" u="none" strike="noStrike" cap="none" dirty="0" smtClean="0">
                <a:solidFill>
                  <a:schemeClr val="dk1"/>
                </a:solidFill>
                <a:latin typeface="Calibri"/>
                <a:ea typeface="Calibri"/>
                <a:cs typeface="Calibri"/>
                <a:sym typeface="Calibri"/>
              </a:rPr>
              <a:t>often</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causes </a:t>
            </a:r>
            <a:r>
              <a:rPr lang="en-US" sz="1200" b="0" i="0" u="none" strike="noStrike" cap="none" dirty="0">
                <a:solidFill>
                  <a:schemeClr val="dk1"/>
                </a:solidFill>
                <a:latin typeface="Calibri"/>
                <a:ea typeface="Calibri"/>
                <a:cs typeface="Calibri"/>
                <a:sym typeface="Calibri"/>
              </a:rPr>
              <a:t>more severe </a:t>
            </a:r>
            <a:r>
              <a:rPr lang="en-US" sz="1200" b="0" i="0" u="none" strike="noStrike" cap="none" dirty="0" smtClean="0">
                <a:solidFill>
                  <a:schemeClr val="dk1"/>
                </a:solidFill>
                <a:latin typeface="Calibri"/>
                <a:ea typeface="Calibri"/>
                <a:cs typeface="Calibri"/>
                <a:sym typeface="Calibri"/>
              </a:rPr>
              <a:t>disease and death </a:t>
            </a:r>
            <a:r>
              <a:rPr lang="en-US" sz="1200" b="0" i="0" u="none" strike="noStrike" cap="none" dirty="0">
                <a:solidFill>
                  <a:schemeClr val="dk1"/>
                </a:solidFill>
                <a:latin typeface="Calibri"/>
                <a:ea typeface="Calibri"/>
                <a:cs typeface="Calibri"/>
                <a:sym typeface="Calibri"/>
              </a:rPr>
              <a:t>in </a:t>
            </a:r>
            <a:r>
              <a:rPr lang="en-US" sz="1200" b="0" i="0" u="none" strike="noStrike" cap="none" dirty="0" smtClean="0">
                <a:solidFill>
                  <a:schemeClr val="dk1"/>
                </a:solidFill>
                <a:latin typeface="Calibri"/>
                <a:ea typeface="Calibri"/>
                <a:cs typeface="Calibri"/>
                <a:sym typeface="Calibri"/>
              </a:rPr>
              <a:t>chickens </a:t>
            </a:r>
            <a:r>
              <a:rPr lang="en-US" sz="1200" b="0" i="0" u="none" strike="noStrike" cap="none" dirty="0">
                <a:solidFill>
                  <a:schemeClr val="dk1"/>
                </a:solidFill>
                <a:latin typeface="Calibri"/>
                <a:ea typeface="Calibri"/>
                <a:cs typeface="Calibri"/>
                <a:sym typeface="Calibri"/>
              </a:rPr>
              <a:t>than a low pathogenic avian influenza (LPAI) virus. Over 100 million birds died or were culled (removed from the flock or herd) and destroyed </a:t>
            </a:r>
            <a:r>
              <a:rPr lang="en-US" sz="1200" b="0" i="0" u="none" strike="noStrike" cap="none" dirty="0" smtClean="0">
                <a:solidFill>
                  <a:schemeClr val="dk1"/>
                </a:solidFill>
                <a:latin typeface="Calibri"/>
                <a:ea typeface="Calibri"/>
                <a:cs typeface="Calibri"/>
                <a:sym typeface="Calibri"/>
              </a:rPr>
              <a:t>due to infection</a:t>
            </a:r>
            <a:r>
              <a:rPr lang="en-US" sz="1200" b="0" i="0" u="none" strike="noStrike" cap="none" baseline="0" dirty="0" smtClean="0">
                <a:solidFill>
                  <a:schemeClr val="dk1"/>
                </a:solidFill>
                <a:latin typeface="Calibri"/>
                <a:ea typeface="Calibri"/>
                <a:cs typeface="Calibri"/>
                <a:sym typeface="Calibri"/>
              </a:rPr>
              <a:t> with </a:t>
            </a:r>
            <a:r>
              <a:rPr lang="en-US" sz="1200" b="0" i="0" u="none" strike="noStrike" cap="none" dirty="0" smtClean="0">
                <a:solidFill>
                  <a:schemeClr val="dk1"/>
                </a:solidFill>
                <a:latin typeface="Calibri"/>
                <a:ea typeface="Calibri"/>
                <a:cs typeface="Calibri"/>
                <a:sym typeface="Calibri"/>
              </a:rPr>
              <a:t>H5N1</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As of early 2017, there </a:t>
            </a:r>
            <a:r>
              <a:rPr lang="en-US" sz="1200" b="0" i="0" u="none" strike="noStrike" cap="none" dirty="0">
                <a:solidFill>
                  <a:schemeClr val="dk1"/>
                </a:solidFill>
                <a:latin typeface="Calibri"/>
                <a:ea typeface="Calibri"/>
                <a:cs typeface="Calibri"/>
                <a:sym typeface="Calibri"/>
              </a:rPr>
              <a:t>were over </a:t>
            </a:r>
            <a:r>
              <a:rPr lang="en-US" sz="1200" b="0" i="0" u="none" strike="noStrike" cap="none" dirty="0" smtClean="0">
                <a:solidFill>
                  <a:schemeClr val="dk1"/>
                </a:solidFill>
                <a:latin typeface="Calibri"/>
                <a:ea typeface="Calibri"/>
                <a:cs typeface="Calibri"/>
                <a:sym typeface="Calibri"/>
              </a:rPr>
              <a:t>800 </a:t>
            </a:r>
            <a:r>
              <a:rPr lang="en-US" sz="1200" b="0" i="0" u="none" strike="noStrike" cap="none" dirty="0">
                <a:solidFill>
                  <a:schemeClr val="dk1"/>
                </a:solidFill>
                <a:latin typeface="Calibri"/>
                <a:ea typeface="Calibri"/>
                <a:cs typeface="Calibri"/>
                <a:sym typeface="Calibri"/>
              </a:rPr>
              <a:t>cases of H5N1 influenza </a:t>
            </a:r>
            <a:r>
              <a:rPr lang="en-US" sz="1200" b="0" i="0" u="none" strike="noStrike" cap="none" dirty="0" smtClean="0">
                <a:solidFill>
                  <a:schemeClr val="dk1"/>
                </a:solidFill>
                <a:latin typeface="Calibri"/>
                <a:ea typeface="Calibri"/>
                <a:cs typeface="Calibri"/>
                <a:sym typeface="Calibri"/>
              </a:rPr>
              <a:t>in</a:t>
            </a:r>
            <a:r>
              <a:rPr lang="en-US" sz="1200" b="0" i="0" u="none" strike="noStrike" cap="none" baseline="0" dirty="0" smtClean="0">
                <a:solidFill>
                  <a:schemeClr val="dk1"/>
                </a:solidFill>
                <a:latin typeface="Calibri"/>
                <a:ea typeface="Calibri"/>
                <a:cs typeface="Calibri"/>
                <a:sym typeface="Calibri"/>
              </a:rPr>
              <a:t> people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About 50% of the human cases resulted in death.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Cull: Remove from the flock or herd</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80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Source: Center</a:t>
            </a:r>
            <a:r>
              <a:rPr lang="en-US" baseline="0" dirty="0" smtClean="0"/>
              <a:t> for Food Security and Public Health</a:t>
            </a:r>
            <a:endParaRPr dirty="0"/>
          </a:p>
        </p:txBody>
      </p:sp>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6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32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20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Animals with zoonotic </a:t>
            </a:r>
            <a:r>
              <a:rPr lang="en-US" sz="1200" b="0" i="0" u="none" strike="noStrike" cap="none" dirty="0" smtClean="0">
                <a:solidFill>
                  <a:schemeClr val="dk1"/>
                </a:solidFill>
                <a:latin typeface="Calibri"/>
                <a:ea typeface="Calibri"/>
                <a:cs typeface="Calibri"/>
                <a:sym typeface="Calibri"/>
              </a:rPr>
              <a:t>infections </a:t>
            </a:r>
            <a:r>
              <a:rPr lang="en-US" sz="1200" b="0" i="0" u="none" strike="noStrike" cap="none" dirty="0">
                <a:solidFill>
                  <a:schemeClr val="dk1"/>
                </a:solidFill>
                <a:latin typeface="Calibri"/>
                <a:ea typeface="Calibri"/>
                <a:cs typeface="Calibri"/>
                <a:sym typeface="Calibri"/>
              </a:rPr>
              <a:t>may appear healthy on the </a:t>
            </a:r>
            <a:r>
              <a:rPr lang="en-US" sz="1200" b="0" i="0" u="none" strike="noStrike" cap="none" dirty="0" smtClean="0">
                <a:solidFill>
                  <a:schemeClr val="dk1"/>
                </a:solidFill>
                <a:latin typeface="Calibri"/>
                <a:ea typeface="Calibri"/>
                <a:cs typeface="Calibri"/>
                <a:sym typeface="Calibri"/>
              </a:rPr>
              <a:t>outside. They might have </a:t>
            </a:r>
            <a:r>
              <a:rPr lang="en-US" sz="1200" b="0" i="0" u="none" strike="noStrike" cap="none" dirty="0">
                <a:solidFill>
                  <a:schemeClr val="dk1"/>
                </a:solidFill>
                <a:latin typeface="Calibri"/>
                <a:ea typeface="Calibri"/>
                <a:cs typeface="Calibri"/>
                <a:sym typeface="Calibri"/>
              </a:rPr>
              <a:t>decreased weight gain, poor performance, or decreased production (milk or eggs). Some animals will look like “poor doers.” Some zoonoses can even cause severe disease in animals. Preventive measures such as </a:t>
            </a:r>
            <a:r>
              <a:rPr lang="en-US" sz="1200" b="0" i="0" u="none" strike="noStrike" cap="none" dirty="0" smtClean="0">
                <a:solidFill>
                  <a:schemeClr val="dk1"/>
                </a:solidFill>
                <a:latin typeface="Calibri"/>
                <a:ea typeface="Calibri"/>
                <a:cs typeface="Calibri"/>
                <a:sym typeface="Calibri"/>
              </a:rPr>
              <a:t>vaccinations and insect and other parasite control</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can </a:t>
            </a:r>
            <a:r>
              <a:rPr lang="en-US" sz="1200" b="0" i="0" u="none" strike="noStrike" cap="none" dirty="0">
                <a:solidFill>
                  <a:schemeClr val="dk1"/>
                </a:solidFill>
                <a:latin typeface="Calibri"/>
                <a:ea typeface="Calibri"/>
                <a:cs typeface="Calibri"/>
                <a:sym typeface="Calibri"/>
              </a:rPr>
              <a:t>help keep your animals healthy. These measures can also help </a:t>
            </a:r>
            <a:r>
              <a:rPr lang="en-US" sz="1200" b="0" i="0" u="none" strike="noStrike" cap="none" dirty="0" smtClean="0">
                <a:solidFill>
                  <a:schemeClr val="dk1"/>
                </a:solidFill>
                <a:latin typeface="Calibri"/>
                <a:ea typeface="Calibri"/>
                <a:cs typeface="Calibri"/>
                <a:sym typeface="Calibri"/>
              </a:rPr>
              <a:t>limit </a:t>
            </a:r>
            <a:r>
              <a:rPr lang="en-US" sz="1200" b="0" i="0" u="none" strike="noStrike" cap="none" dirty="0">
                <a:solidFill>
                  <a:schemeClr val="dk1"/>
                </a:solidFill>
                <a:latin typeface="Calibri"/>
                <a:ea typeface="Calibri"/>
                <a:cs typeface="Calibri"/>
                <a:sym typeface="Calibri"/>
              </a:rPr>
              <a:t>the spread of </a:t>
            </a:r>
            <a:r>
              <a:rPr lang="en-US" sz="1200" b="0" i="0" u="none" strike="noStrike" cap="none" dirty="0" smtClean="0">
                <a:solidFill>
                  <a:schemeClr val="dk1"/>
                </a:solidFill>
                <a:latin typeface="Calibri"/>
                <a:ea typeface="Calibri"/>
                <a:cs typeface="Calibri"/>
                <a:sym typeface="Calibri"/>
              </a:rPr>
              <a:t>disease </a:t>
            </a:r>
            <a:r>
              <a:rPr lang="en-US" sz="1200" b="0" i="0" u="none" strike="noStrike" cap="none" dirty="0">
                <a:solidFill>
                  <a:schemeClr val="dk1"/>
                </a:solidFill>
                <a:latin typeface="Calibri"/>
                <a:ea typeface="Calibri"/>
                <a:cs typeface="Calibri"/>
                <a:sym typeface="Calibri"/>
              </a:rPr>
              <a:t>from animals to humans. Animals suspected of having a disease should not be taken to any animal exhibition, such as a show or </a:t>
            </a:r>
            <a:r>
              <a:rPr lang="en-US" sz="1200" b="0" i="0" u="none" strike="noStrike" cap="none" dirty="0" smtClean="0">
                <a:solidFill>
                  <a:schemeClr val="dk1"/>
                </a:solidFill>
                <a:latin typeface="Calibri"/>
                <a:ea typeface="Calibri"/>
                <a:cs typeface="Calibri"/>
                <a:sym typeface="Calibri"/>
              </a:rPr>
              <a:t>fair, and should be seen by a veterinarian.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a:t>
            </a:r>
            <a:r>
              <a:rPr lang="en-US" sz="1200" b="0" i="0" u="none" strike="noStrike" cap="none" baseline="0" dirty="0" smtClean="0">
                <a:solidFill>
                  <a:schemeClr val="dk1"/>
                </a:solidFill>
                <a:latin typeface="Calibri"/>
                <a:ea typeface="Calibri"/>
                <a:cs typeface="Calibri"/>
                <a:sym typeface="Calibri"/>
              </a:rPr>
              <a:t> Source: </a:t>
            </a:r>
            <a:r>
              <a:rPr lang="en-US" sz="1200" b="0" i="0" u="none" strike="noStrike" cap="none" baseline="0" dirty="0" err="1" smtClean="0">
                <a:solidFill>
                  <a:schemeClr val="dk1"/>
                </a:solidFill>
                <a:latin typeface="Calibri"/>
                <a:ea typeface="Calibri"/>
                <a:cs typeface="Calibri"/>
                <a:sym typeface="Calibri"/>
              </a:rPr>
              <a:t>Danelle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Bickett</a:t>
            </a:r>
            <a:r>
              <a:rPr lang="en-US" sz="1200" b="0" i="0" u="none" strike="noStrike" cap="none" baseline="0" dirty="0" smtClean="0">
                <a:solidFill>
                  <a:schemeClr val="dk1"/>
                </a:solidFill>
                <a:latin typeface="Calibri"/>
                <a:ea typeface="Calibri"/>
                <a:cs typeface="Calibri"/>
                <a:sym typeface="Calibri"/>
              </a:rPr>
              <a:t>-Weddle, Iowa State University</a:t>
            </a:r>
            <a:endParaRPr lang="en-US"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58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Animals </a:t>
            </a:r>
            <a:r>
              <a:rPr lang="en-US" sz="1200" b="0" i="0" u="none" strike="noStrike" cap="none" dirty="0" smtClean="0">
                <a:solidFill>
                  <a:schemeClr val="dk1"/>
                </a:solidFill>
                <a:latin typeface="Calibri"/>
                <a:ea typeface="Calibri"/>
                <a:cs typeface="Calibri"/>
                <a:sym typeface="Calibri"/>
              </a:rPr>
              <a:t>infected with </a:t>
            </a:r>
            <a:r>
              <a:rPr lang="en-US" sz="1200" b="0" i="0" u="none" strike="noStrike" cap="none" dirty="0">
                <a:solidFill>
                  <a:schemeClr val="dk1"/>
                </a:solidFill>
                <a:latin typeface="Calibri"/>
                <a:ea typeface="Calibri"/>
                <a:cs typeface="Calibri"/>
                <a:sym typeface="Calibri"/>
              </a:rPr>
              <a:t>zoonotic </a:t>
            </a:r>
            <a:r>
              <a:rPr lang="en-US" sz="1200" b="0" i="0" u="none" strike="noStrike" cap="none" dirty="0" smtClean="0">
                <a:solidFill>
                  <a:schemeClr val="dk1"/>
                </a:solidFill>
                <a:latin typeface="Calibri"/>
                <a:ea typeface="Calibri"/>
                <a:cs typeface="Calibri"/>
                <a:sym typeface="Calibri"/>
              </a:rPr>
              <a:t>pathogens </a:t>
            </a:r>
            <a:r>
              <a:rPr lang="en-US" sz="1200" b="0" i="0" u="none" strike="noStrike" cap="none" dirty="0">
                <a:solidFill>
                  <a:schemeClr val="dk1"/>
                </a:solidFill>
                <a:latin typeface="Calibri"/>
                <a:ea typeface="Calibri"/>
                <a:cs typeface="Calibri"/>
                <a:sym typeface="Calibri"/>
              </a:rPr>
              <a:t>may become ill, but many will not become sick. Even if animals appear healthy, they can still spread pathogens to people. People who are in close contact with animals, such as pet owners and livestock producers, can be at an increased risk for zoonotic diseases. </a:t>
            </a:r>
            <a:r>
              <a:rPr lang="en-US" sz="1200" b="0" i="0" u="none" strike="noStrike" cap="none" dirty="0" smtClean="0">
                <a:solidFill>
                  <a:schemeClr val="dk1"/>
                </a:solidFill>
                <a:latin typeface="Calibri"/>
                <a:ea typeface="Calibri"/>
                <a:cs typeface="Calibri"/>
                <a:sym typeface="Calibri"/>
              </a:rPr>
              <a:t>Children</a:t>
            </a:r>
            <a:r>
              <a:rPr lang="en-US" sz="1200" b="0" i="0" u="none" strike="noStrike" cap="none" baseline="0" dirty="0" smtClean="0">
                <a:solidFill>
                  <a:schemeClr val="dk1"/>
                </a:solidFill>
                <a:latin typeface="Calibri"/>
                <a:ea typeface="Calibri"/>
                <a:cs typeface="Calibri"/>
                <a:sym typeface="Calibri"/>
              </a:rPr>
              <a:t> younger than 5 years old, pregnant women, people older than 65 years, people with weakened immune systems, and people with certain medical conditions are at an increased risk of developing serious complications of some diseases if they are infected. </a:t>
            </a:r>
            <a:r>
              <a:rPr lang="en-US" sz="1200" b="0" i="0" u="none" strike="noStrike" cap="none" dirty="0" smtClean="0">
                <a:solidFill>
                  <a:schemeClr val="dk1"/>
                </a:solidFill>
                <a:latin typeface="Calibri"/>
                <a:ea typeface="Calibri"/>
                <a:cs typeface="Calibri"/>
                <a:sym typeface="Calibri"/>
              </a:rPr>
              <a:t>It </a:t>
            </a:r>
            <a:r>
              <a:rPr lang="en-US" sz="1200" b="0" i="0" u="none" strike="noStrike" cap="none" dirty="0">
                <a:solidFill>
                  <a:schemeClr val="dk1"/>
                </a:solidFill>
                <a:latin typeface="Calibri"/>
                <a:ea typeface="Calibri"/>
                <a:cs typeface="Calibri"/>
                <a:sym typeface="Calibri"/>
              </a:rPr>
              <a:t>is estimated that zoonoses are responsible for 2.5 billion cases of human </a:t>
            </a:r>
            <a:r>
              <a:rPr lang="en-US" sz="1200" b="0" i="0" u="none" strike="noStrike" cap="none" dirty="0" smtClean="0">
                <a:solidFill>
                  <a:schemeClr val="dk1"/>
                </a:solidFill>
                <a:latin typeface="Calibri"/>
                <a:ea typeface="Calibri"/>
                <a:cs typeface="Calibri"/>
                <a:sym typeface="Calibri"/>
              </a:rPr>
              <a:t>illnesses </a:t>
            </a:r>
            <a:r>
              <a:rPr lang="en-US" sz="1200" b="0" i="0" u="none" strike="noStrike" cap="none" dirty="0">
                <a:solidFill>
                  <a:schemeClr val="dk1"/>
                </a:solidFill>
                <a:latin typeface="Calibri"/>
                <a:ea typeface="Calibri"/>
                <a:cs typeface="Calibri"/>
                <a:sym typeface="Calibri"/>
              </a:rPr>
              <a:t>and 2.7 million human deaths worldwide each year. </a:t>
            </a:r>
          </a:p>
        </p:txBody>
      </p:sp>
      <p:sp>
        <p:nvSpPr>
          <p:cNvPr id="213" name="Shape 2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83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Some zoonoses can cause widespread and severe </a:t>
            </a:r>
            <a:r>
              <a:rPr lang="en-US" sz="1200" b="0" i="0" u="none" strike="noStrike" cap="none" dirty="0">
                <a:solidFill>
                  <a:schemeClr val="dk1"/>
                </a:solidFill>
                <a:latin typeface="Calibri"/>
                <a:ea typeface="Calibri"/>
                <a:cs typeface="Calibri"/>
                <a:sym typeface="Calibri"/>
              </a:rPr>
              <a:t>disease in humans and animals</a:t>
            </a:r>
            <a:r>
              <a:rPr lang="en-US" sz="1200" b="0" i="0" u="none" strike="noStrike" cap="none" dirty="0" smtClean="0">
                <a:solidFill>
                  <a:schemeClr val="dk1"/>
                </a:solidFill>
                <a:latin typeface="Calibri"/>
                <a:ea typeface="Calibri"/>
                <a:cs typeface="Calibri"/>
                <a:sym typeface="Calibri"/>
              </a:rPr>
              <a:t>. One example is influenza. Influenza </a:t>
            </a:r>
            <a:r>
              <a:rPr lang="en-US" sz="1200" b="0" i="0" u="none" strike="noStrike" cap="none" dirty="0">
                <a:solidFill>
                  <a:schemeClr val="dk1"/>
                </a:solidFill>
                <a:latin typeface="Calibri"/>
                <a:ea typeface="Calibri"/>
                <a:cs typeface="Calibri"/>
                <a:sym typeface="Calibri"/>
              </a:rPr>
              <a:t>viruses can infect many </a:t>
            </a:r>
            <a:r>
              <a:rPr lang="en-US" sz="1200" b="0" i="0" u="none" strike="noStrike" cap="none" dirty="0" smtClean="0">
                <a:solidFill>
                  <a:schemeClr val="dk1"/>
                </a:solidFill>
                <a:latin typeface="Calibri"/>
                <a:ea typeface="Calibri"/>
                <a:cs typeface="Calibri"/>
                <a:sym typeface="Calibri"/>
              </a:rPr>
              <a:t>animal species</a:t>
            </a:r>
            <a:r>
              <a:rPr lang="en-US" sz="1200" b="0" i="0" u="none" strike="noStrike" cap="none" dirty="0">
                <a:solidFill>
                  <a:schemeClr val="dk1"/>
                </a:solidFill>
                <a:latin typeface="Calibri"/>
                <a:ea typeface="Calibri"/>
                <a:cs typeface="Calibri"/>
                <a:sym typeface="Calibri"/>
              </a:rPr>
              <a:t>, including dogs, cats, </a:t>
            </a:r>
            <a:r>
              <a:rPr lang="en-US" sz="1200" b="0" i="0" u="none" strike="noStrike" cap="none" dirty="0" smtClean="0">
                <a:solidFill>
                  <a:schemeClr val="dk1"/>
                </a:solidFill>
                <a:latin typeface="Calibri"/>
                <a:ea typeface="Calibri"/>
                <a:cs typeface="Calibri"/>
                <a:sym typeface="Calibri"/>
              </a:rPr>
              <a:t>horses, </a:t>
            </a:r>
            <a:r>
              <a:rPr lang="en-US" sz="1200" b="0" i="0" u="none" strike="noStrike" cap="none" dirty="0">
                <a:solidFill>
                  <a:schemeClr val="dk1"/>
                </a:solidFill>
                <a:latin typeface="Calibri"/>
                <a:ea typeface="Calibri"/>
                <a:cs typeface="Calibri"/>
                <a:sym typeface="Calibri"/>
              </a:rPr>
              <a:t>pet birds, poultry, and pigs. </a:t>
            </a:r>
            <a:r>
              <a:rPr lang="en-US" sz="1200" b="0" i="0" u="none" strike="noStrike" cap="none" dirty="0" smtClean="0">
                <a:solidFill>
                  <a:schemeClr val="dk1"/>
                </a:solidFill>
                <a:latin typeface="Calibri"/>
                <a:ea typeface="Calibri"/>
                <a:cs typeface="Calibri"/>
                <a:sym typeface="Calibri"/>
              </a:rPr>
              <a:t>The virus can spread quickly through a population. Some </a:t>
            </a:r>
            <a:r>
              <a:rPr lang="en-US" sz="1200" b="0" i="0" u="none" strike="noStrike" cap="none" dirty="0">
                <a:solidFill>
                  <a:schemeClr val="dk1"/>
                </a:solidFill>
                <a:latin typeface="Calibri"/>
                <a:ea typeface="Calibri"/>
                <a:cs typeface="Calibri"/>
                <a:sym typeface="Calibri"/>
              </a:rPr>
              <a:t>influenza viruses are zoonotic. Zoonotic influenza that can infect people and animals during exhibitions is caused by an Influenza A virus. </a:t>
            </a:r>
            <a:r>
              <a:rPr lang="en-US" baseline="0" dirty="0" smtClean="0"/>
              <a:t>People who are in close contact with animals or who live in crowded areas are more likely to be infected with influenza A viruses. </a:t>
            </a:r>
            <a:r>
              <a:rPr lang="en-US" sz="1200" b="0" i="0" u="none" strike="noStrike" cap="none" dirty="0" smtClean="0">
                <a:solidFill>
                  <a:schemeClr val="dk1"/>
                </a:solidFill>
                <a:latin typeface="Calibri"/>
                <a:ea typeface="Calibri"/>
                <a:cs typeface="Calibri"/>
                <a:sym typeface="Calibri"/>
              </a:rPr>
              <a:t>The zoonotic viruses </a:t>
            </a:r>
            <a:r>
              <a:rPr lang="en-US" sz="1200" b="0" i="0" u="none" strike="noStrike" cap="none" dirty="0">
                <a:solidFill>
                  <a:schemeClr val="dk1"/>
                </a:solidFill>
                <a:latin typeface="Calibri"/>
                <a:ea typeface="Calibri"/>
                <a:cs typeface="Calibri"/>
                <a:sym typeface="Calibri"/>
              </a:rPr>
              <a:t>of most zoonotic </a:t>
            </a:r>
            <a:r>
              <a:rPr lang="en-US" sz="1200" b="0" i="0" u="none" strike="noStrike" cap="none" dirty="0" smtClean="0">
                <a:solidFill>
                  <a:schemeClr val="dk1"/>
                </a:solidFill>
                <a:latin typeface="Calibri"/>
                <a:ea typeface="Calibri"/>
                <a:cs typeface="Calibri"/>
                <a:sym typeface="Calibri"/>
              </a:rPr>
              <a:t>of most concern </a:t>
            </a:r>
            <a:r>
              <a:rPr lang="en-US" sz="1200" b="0" i="0" u="none" strike="noStrike" cap="none" dirty="0">
                <a:solidFill>
                  <a:schemeClr val="dk1"/>
                </a:solidFill>
                <a:latin typeface="Calibri"/>
                <a:ea typeface="Calibri"/>
                <a:cs typeface="Calibri"/>
                <a:sym typeface="Calibri"/>
              </a:rPr>
              <a:t>are influenza viruses of avian and swine origin. </a:t>
            </a:r>
            <a:r>
              <a:rPr lang="en-US" dirty="0"/>
              <a:t>Certain groups of people are at a higher risk for developing </a:t>
            </a:r>
            <a:r>
              <a:rPr lang="en-US" dirty="0" smtClean="0"/>
              <a:t>complications </a:t>
            </a:r>
            <a:r>
              <a:rPr lang="en-US" dirty="0"/>
              <a:t>from influenza. </a:t>
            </a:r>
            <a:r>
              <a:rPr lang="en-US" dirty="0" smtClean="0"/>
              <a:t>Those high</a:t>
            </a:r>
            <a:r>
              <a:rPr lang="en-US" baseline="0" dirty="0" smtClean="0"/>
              <a:t> risk groups of</a:t>
            </a:r>
            <a:r>
              <a:rPr lang="en-US" dirty="0" smtClean="0"/>
              <a:t> </a:t>
            </a:r>
            <a:r>
              <a:rPr lang="en-US" dirty="0"/>
              <a:t>people include children </a:t>
            </a:r>
            <a:r>
              <a:rPr lang="en-US" dirty="0" smtClean="0"/>
              <a:t>less than 5 years of age, </a:t>
            </a:r>
            <a:r>
              <a:rPr lang="en-US" dirty="0"/>
              <a:t>pregnant women, people </a:t>
            </a:r>
            <a:r>
              <a:rPr lang="en-US" dirty="0" smtClean="0"/>
              <a:t>older than 65 years, </a:t>
            </a:r>
            <a:r>
              <a:rPr lang="en-US" dirty="0"/>
              <a:t>people with weakened immune systems, </a:t>
            </a:r>
            <a:r>
              <a:rPr lang="en-US" dirty="0" smtClean="0"/>
              <a:t>and people </a:t>
            </a:r>
            <a:r>
              <a:rPr lang="en-US" dirty="0"/>
              <a:t>with </a:t>
            </a:r>
            <a:r>
              <a:rPr lang="en-US" dirty="0" smtClean="0"/>
              <a:t>certain</a:t>
            </a:r>
            <a:r>
              <a:rPr lang="en-US" baseline="0" dirty="0" smtClean="0"/>
              <a:t> medical conditions. </a:t>
            </a:r>
            <a:endParaRPr lang="en-US" dirty="0"/>
          </a:p>
        </p:txBody>
      </p:sp>
      <p:sp>
        <p:nvSpPr>
          <p:cNvPr id="176" name="Shape 17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023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Influenza A viruses are classified into </a:t>
            </a:r>
            <a:r>
              <a:rPr lang="en-US" sz="1200" b="0" i="0" u="none" strike="noStrike" cap="none" dirty="0" smtClean="0">
                <a:solidFill>
                  <a:schemeClr val="dk1"/>
                </a:solidFill>
                <a:latin typeface="Calibri"/>
                <a:ea typeface="Calibri"/>
                <a:cs typeface="Calibri"/>
                <a:sym typeface="Calibri"/>
              </a:rPr>
              <a:t>groups,</a:t>
            </a:r>
            <a:r>
              <a:rPr lang="en-US" sz="1200" b="0" i="0" u="none" strike="noStrike" cap="none" baseline="0" dirty="0" smtClean="0">
                <a:solidFill>
                  <a:schemeClr val="dk1"/>
                </a:solidFill>
                <a:latin typeface="Calibri"/>
                <a:ea typeface="Calibri"/>
                <a:cs typeface="Calibri"/>
                <a:sym typeface="Calibri"/>
              </a:rPr>
              <a:t> also known as </a:t>
            </a:r>
            <a:r>
              <a:rPr lang="en-US" sz="1200" b="0" i="0" u="none" strike="noStrike" cap="none" dirty="0" smtClean="0">
                <a:solidFill>
                  <a:schemeClr val="dk1"/>
                </a:solidFill>
                <a:latin typeface="Calibri"/>
                <a:ea typeface="Calibri"/>
                <a:cs typeface="Calibri"/>
                <a:sym typeface="Calibri"/>
              </a:rPr>
              <a:t>subtypes, based </a:t>
            </a:r>
            <a:r>
              <a:rPr lang="en-US" sz="1200" b="0" i="0" u="none" strike="noStrike" cap="none" dirty="0">
                <a:solidFill>
                  <a:schemeClr val="dk1"/>
                </a:solidFill>
                <a:latin typeface="Calibri"/>
                <a:ea typeface="Calibri"/>
                <a:cs typeface="Calibri"/>
                <a:sym typeface="Calibri"/>
              </a:rPr>
              <a:t>on two surface </a:t>
            </a:r>
            <a:r>
              <a:rPr lang="en-US" sz="1200" b="0" i="0" u="none" strike="noStrike" cap="none" dirty="0" smtClean="0">
                <a:solidFill>
                  <a:schemeClr val="dk1"/>
                </a:solidFill>
                <a:latin typeface="Calibri"/>
                <a:ea typeface="Calibri"/>
                <a:cs typeface="Calibri"/>
                <a:sym typeface="Calibri"/>
              </a:rPr>
              <a:t>proteins.</a:t>
            </a:r>
            <a:r>
              <a:rPr lang="en-US" sz="1200" b="0" i="0" u="none" strike="noStrike" cap="none" baseline="0" dirty="0" smtClean="0">
                <a:solidFill>
                  <a:schemeClr val="dk1"/>
                </a:solidFill>
                <a:latin typeface="Calibri"/>
                <a:ea typeface="Calibri"/>
                <a:cs typeface="Calibri"/>
                <a:sym typeface="Calibri"/>
              </a:rPr>
              <a:t> One is called</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 (hemagglutinin) and </a:t>
            </a:r>
            <a:r>
              <a:rPr lang="en-US" sz="1200" b="0" i="0" u="none" strike="noStrike" cap="none" dirty="0" smtClean="0">
                <a:solidFill>
                  <a:schemeClr val="dk1"/>
                </a:solidFill>
                <a:latin typeface="Calibri"/>
                <a:ea typeface="Calibri"/>
                <a:cs typeface="Calibri"/>
                <a:sym typeface="Calibri"/>
              </a:rPr>
              <a:t>the</a:t>
            </a:r>
            <a:r>
              <a:rPr lang="en-US" sz="1200" b="0" i="0" u="none" strike="noStrike" cap="none" baseline="0" dirty="0" smtClean="0">
                <a:solidFill>
                  <a:schemeClr val="dk1"/>
                </a:solidFill>
                <a:latin typeface="Calibri"/>
                <a:ea typeface="Calibri"/>
                <a:cs typeface="Calibri"/>
                <a:sym typeface="Calibri"/>
              </a:rPr>
              <a:t> other is </a:t>
            </a:r>
            <a:r>
              <a:rPr lang="en-US" sz="1200" b="0" i="0" u="none" strike="noStrike" cap="none" dirty="0" smtClean="0">
                <a:solidFill>
                  <a:schemeClr val="dk1"/>
                </a:solidFill>
                <a:latin typeface="Calibri"/>
                <a:ea typeface="Calibri"/>
                <a:cs typeface="Calibri"/>
                <a:sym typeface="Calibri"/>
              </a:rPr>
              <a:t>N </a:t>
            </a:r>
            <a:r>
              <a:rPr lang="en-US" sz="1200" b="0" i="0" u="none" strike="noStrike" cap="none" dirty="0">
                <a:solidFill>
                  <a:schemeClr val="dk1"/>
                </a:solidFill>
                <a:latin typeface="Calibri"/>
                <a:ea typeface="Calibri"/>
                <a:cs typeface="Calibri"/>
                <a:sym typeface="Calibri"/>
              </a:rPr>
              <a:t>(neuraminidase). These subtypes are used for </a:t>
            </a:r>
            <a:r>
              <a:rPr lang="en-US" sz="1200" b="0" i="0" u="none" strike="noStrike" cap="none" dirty="0" smtClean="0">
                <a:solidFill>
                  <a:schemeClr val="dk1"/>
                </a:solidFill>
                <a:latin typeface="Calibri"/>
                <a:ea typeface="Calibri"/>
                <a:cs typeface="Calibri"/>
                <a:sym typeface="Calibri"/>
              </a:rPr>
              <a:t>naming </a:t>
            </a:r>
            <a:r>
              <a:rPr lang="en-US" sz="1200" b="0" i="0" u="none" strike="noStrike" cap="none" dirty="0">
                <a:solidFill>
                  <a:schemeClr val="dk1"/>
                </a:solidFill>
                <a:latin typeface="Calibri"/>
                <a:ea typeface="Calibri"/>
                <a:cs typeface="Calibri"/>
                <a:sym typeface="Calibri"/>
              </a:rPr>
              <a:t>viruses, e.g., H1N1. Different subtypes vary in their zoonotic risk and ability to cause disease.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Graphic</a:t>
            </a:r>
            <a:r>
              <a:rPr lang="en-US" sz="1200" b="0" i="0" u="none" strike="noStrike" cap="none" baseline="0" dirty="0" smtClean="0">
                <a:solidFill>
                  <a:schemeClr val="dk1"/>
                </a:solidFill>
                <a:latin typeface="Calibri"/>
                <a:ea typeface="Calibri"/>
                <a:cs typeface="Calibri"/>
                <a:sym typeface="Calibri"/>
              </a:rPr>
              <a:t> illustration by: Center for Food Security and Public Health</a:t>
            </a:r>
            <a:endParaRPr lang="en-US" sz="1200" b="0" i="0" u="none" strike="noStrike" cap="none"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801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Influenza A viruses can undergo rapid genetic changes which then allow them to infect new species. </a:t>
            </a:r>
            <a:r>
              <a:rPr lang="en-US" sz="1200" b="0" i="0" u="none" strike="noStrike" cap="none" dirty="0" smtClean="0">
                <a:solidFill>
                  <a:schemeClr val="dk1"/>
                </a:solidFill>
                <a:latin typeface="Calibri"/>
                <a:ea typeface="Calibri"/>
                <a:cs typeface="Calibri"/>
                <a:sym typeface="Calibri"/>
              </a:rPr>
              <a:t>When two different  influenza viruses infect a single animal</a:t>
            </a:r>
            <a:r>
              <a:rPr lang="en-US" sz="1200" b="0" i="0" u="none" strike="noStrike" cap="none" baseline="0" dirty="0" smtClean="0">
                <a:solidFill>
                  <a:schemeClr val="dk1"/>
                </a:solidFill>
                <a:latin typeface="Calibri"/>
                <a:ea typeface="Calibri"/>
                <a:cs typeface="Calibri"/>
                <a:sym typeface="Calibri"/>
              </a:rPr>
              <a:t> at the same time, the viruses can swap genetic information and create a new strain. This is called </a:t>
            </a:r>
            <a:r>
              <a:rPr lang="en-US" sz="1200" b="0" i="0" u="none" strike="noStrike" cap="none" baseline="0" dirty="0" err="1" smtClean="0">
                <a:solidFill>
                  <a:schemeClr val="dk1"/>
                </a:solidFill>
                <a:latin typeface="Calibri"/>
                <a:ea typeface="Calibri"/>
                <a:cs typeface="Calibri"/>
                <a:sym typeface="Calibri"/>
              </a:rPr>
              <a:t>reassortment</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new virus will have some gene segments from each of the parent viruses.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Graphic illustration by: Center</a:t>
            </a:r>
            <a:r>
              <a:rPr lang="en-US" sz="1200" b="0" i="0" u="none" strike="noStrike" cap="none" baseline="0" dirty="0" smtClean="0">
                <a:solidFill>
                  <a:schemeClr val="dk1"/>
                </a:solidFill>
                <a:latin typeface="Calibri"/>
                <a:ea typeface="Calibri"/>
                <a:cs typeface="Calibri"/>
                <a:sym typeface="Calibri"/>
              </a:rPr>
              <a:t> for Food Security and Public Health</a:t>
            </a:r>
            <a:endParaRPr sz="1200" b="0" i="0" u="none" strike="noStrike" cap="none"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1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Photos sources</a:t>
            </a:r>
            <a:r>
              <a:rPr lang="en-US" baseline="0" dirty="0" smtClean="0"/>
              <a:t> located in online version of lessons at www.bluenotflu.org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482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 </a:t>
            </a:r>
            <a:r>
              <a:rPr lang="en-US" sz="1200" b="0" i="0" u="none" strike="noStrike" cap="none" dirty="0">
                <a:solidFill>
                  <a:schemeClr val="dk1"/>
                </a:solidFill>
                <a:latin typeface="Calibri"/>
                <a:ea typeface="Calibri"/>
                <a:cs typeface="Calibri"/>
                <a:sym typeface="Calibri"/>
              </a:rPr>
              <a:t>pandemic is a disease outbreak that occurs over a wide area and affects a large number of people.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1918 Spanish Influenza H1N1 Pandemic: It is estimated that 1/3 of the world’s population was infected with the H1N1 virus during this outbreak. About 50 million people died from influenza. The exact origin of the 1918 H1N1 virus is not known but it is thought that it was an avian-like virus that infected and adapted to humans.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1957</a:t>
            </a:r>
            <a:r>
              <a:rPr lang="en-US" dirty="0">
                <a:latin typeface="Verdana"/>
                <a:ea typeface="Verdana"/>
                <a:cs typeface="Verdana"/>
                <a:sym typeface="Verdana"/>
              </a:rPr>
              <a:t>–</a:t>
            </a:r>
            <a:r>
              <a:rPr lang="en-US" sz="1200" b="0" i="0" u="none" strike="noStrike" cap="none" dirty="0">
                <a:solidFill>
                  <a:schemeClr val="dk1"/>
                </a:solidFill>
                <a:latin typeface="Calibri"/>
                <a:ea typeface="Calibri"/>
                <a:cs typeface="Calibri"/>
                <a:sym typeface="Calibri"/>
              </a:rPr>
              <a:t>1958 Asian H2N2 Pandemic: The H2N2 virus responsible for this influenza pandemic had gene segments of both avian and human origin. The pandemic resulted in the death of almost 70,000 people in the </a:t>
            </a:r>
            <a:r>
              <a:rPr lang="en-US" sz="1200" b="0" i="0" u="none" strike="noStrike" cap="none" dirty="0" smtClean="0">
                <a:solidFill>
                  <a:schemeClr val="dk1"/>
                </a:solidFill>
                <a:latin typeface="Calibri"/>
                <a:ea typeface="Calibri"/>
                <a:cs typeface="Calibri"/>
                <a:sym typeface="Calibri"/>
              </a:rPr>
              <a:t>United</a:t>
            </a:r>
            <a:r>
              <a:rPr lang="en-US" sz="1200" b="0" i="0" u="none" strike="noStrike" cap="none" baseline="0" dirty="0" smtClean="0">
                <a:solidFill>
                  <a:schemeClr val="dk1"/>
                </a:solidFill>
                <a:latin typeface="Calibri"/>
                <a:ea typeface="Calibri"/>
                <a:cs typeface="Calibri"/>
                <a:sym typeface="Calibri"/>
              </a:rPr>
              <a:t> States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and over 1 million people worldwide.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1968</a:t>
            </a:r>
            <a:r>
              <a:rPr lang="en-US" dirty="0">
                <a:latin typeface="Verdana"/>
                <a:ea typeface="Verdana"/>
                <a:cs typeface="Verdana"/>
                <a:sym typeface="Verdana"/>
              </a:rPr>
              <a:t>–</a:t>
            </a:r>
            <a:r>
              <a:rPr lang="en-US" sz="1200" b="0" i="0" u="none" strike="noStrike" cap="none" dirty="0">
                <a:solidFill>
                  <a:schemeClr val="dk1"/>
                </a:solidFill>
                <a:latin typeface="Calibri"/>
                <a:ea typeface="Calibri"/>
                <a:cs typeface="Calibri"/>
                <a:sym typeface="Calibri"/>
              </a:rPr>
              <a:t>1969 Hong Kong H3N2 Pandemic: The H3N2 influenza virus was also of both avian and human origin. This virus killed about 1 million people worldwide.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2009 H1N1 Pandemic: The 2009 H1N1 influenza virus was originally called swine flu. It is now known that the H1N1 virus contained gene segments from influenza viruses of swine, birds, and humans. H1N1 caused illness in over 200 countries and resulted in over 18,000 deaths. This virus is now considered a human virus that circulates seasonally. It is included in the annual flu vaccine. </a:t>
            </a: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245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Sometimes the food we eat can make us sick. Many zoonoses, such as </a:t>
            </a:r>
            <a:r>
              <a:rPr lang="en-US" sz="1200" b="0" i="1" u="none" strike="noStrike" cap="none">
                <a:solidFill>
                  <a:schemeClr val="dk1"/>
                </a:solidFill>
                <a:latin typeface="Calibri"/>
                <a:ea typeface="Calibri"/>
                <a:cs typeface="Calibri"/>
                <a:sym typeface="Calibri"/>
              </a:rPr>
              <a:t>Salmonella</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Campylobacter</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Listeria</a:t>
            </a:r>
            <a:r>
              <a:rPr lang="en-US" sz="1200" b="0" i="0" u="none" strike="noStrike" cap="none">
                <a:solidFill>
                  <a:schemeClr val="dk1"/>
                </a:solidFill>
                <a:latin typeface="Calibri"/>
                <a:ea typeface="Calibri"/>
                <a:cs typeface="Calibri"/>
                <a:sym typeface="Calibri"/>
              </a:rPr>
              <a:t>, and </a:t>
            </a:r>
            <a:r>
              <a:rPr lang="en-US" sz="1200" b="0" i="1" u="none" strike="noStrike" cap="none">
                <a:solidFill>
                  <a:schemeClr val="dk1"/>
                </a:solidFill>
                <a:latin typeface="Calibri"/>
                <a:ea typeface="Calibri"/>
                <a:cs typeface="Calibri"/>
                <a:sym typeface="Calibri"/>
              </a:rPr>
              <a:t>E. coli</a:t>
            </a:r>
            <a:r>
              <a:rPr lang="en-US" sz="1200" b="0" i="0" u="none" strike="noStrike" cap="none">
                <a:solidFill>
                  <a:schemeClr val="dk1"/>
                </a:solidFill>
                <a:latin typeface="Calibri"/>
                <a:ea typeface="Calibri"/>
                <a:cs typeface="Calibri"/>
                <a:sym typeface="Calibri"/>
              </a:rPr>
              <a:t>, are foodborne pathogens, meaning that the pathogen could be in or on the food that we eat. According to the CDC (Centers for Disease Control and Prevention), 1 in 6 Americans will get sick from a foodborne illness each year.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Contamination by foodborne pathogens can occur anywhere along the food production chain.</a:t>
            </a:r>
          </a:p>
        </p:txBody>
      </p:sp>
      <p:sp>
        <p:nvSpPr>
          <p:cNvPr id="230" name="Shape 2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7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Milk is an example of a food that can be contaminated by bacteria on the </a:t>
            </a:r>
            <a:r>
              <a:rPr lang="en-US" sz="1200" b="0" i="0" u="none" strike="noStrike" cap="none" dirty="0" smtClean="0">
                <a:solidFill>
                  <a:schemeClr val="dk1"/>
                </a:solidFill>
                <a:latin typeface="Calibri"/>
                <a:ea typeface="Calibri"/>
                <a:cs typeface="Calibri"/>
                <a:sym typeface="Calibri"/>
              </a:rPr>
              <a:t>farm. </a:t>
            </a:r>
            <a:r>
              <a:rPr lang="en-US" sz="1200" b="0" i="0" u="none" strike="noStrike" cap="none" dirty="0">
                <a:solidFill>
                  <a:schemeClr val="dk1"/>
                </a:solidFill>
                <a:latin typeface="Calibri"/>
                <a:ea typeface="Calibri"/>
                <a:cs typeface="Calibri"/>
                <a:sym typeface="Calibri"/>
              </a:rPr>
              <a:t>There are several pathogens that can be present in raw milk, even if it comes from healthy animals. Illness can be prevented by pasteurizing milk. The pasteurization process uses heat to destroy bacteria, making the milk safe to drink.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If a</a:t>
            </a:r>
            <a:r>
              <a:rPr lang="en-US" sz="1200" b="0" i="0" u="none" strike="noStrike" cap="none" baseline="0" dirty="0" smtClean="0">
                <a:solidFill>
                  <a:schemeClr val="dk1"/>
                </a:solidFill>
                <a:latin typeface="Calibri"/>
                <a:ea typeface="Calibri"/>
                <a:cs typeface="Calibri"/>
                <a:sym typeface="Calibri"/>
              </a:rPr>
              <a:t> sick animal enters the food supply, meat can become contaminated at the processing plant. USDA employees inspect animals for signs of disease at the plant to prevent any ill animals from entering the food supply.</a:t>
            </a:r>
            <a:r>
              <a:rPr lang="en-US" sz="1200" b="0" i="0" u="none" strike="noStrike" cap="none" dirty="0" smtClean="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Many foodborne illnesses are the result of improper food handling at home or in restaurants. </a:t>
            </a:r>
            <a:r>
              <a:rPr lang="en-US" sz="1200" b="0" i="0" u="none" strike="noStrike" cap="none" dirty="0" smtClean="0">
                <a:solidFill>
                  <a:schemeClr val="dk1"/>
                </a:solidFill>
                <a:latin typeface="Calibri"/>
                <a:ea typeface="Calibri"/>
                <a:cs typeface="Calibri"/>
                <a:sym typeface="Calibri"/>
              </a:rPr>
              <a:t>Unclean hands, undercooked foods, and improper storage temperature can lead</a:t>
            </a:r>
            <a:r>
              <a:rPr lang="en-US" sz="1200" b="0" i="0" u="none" strike="noStrike" cap="none" baseline="0" dirty="0" smtClean="0">
                <a:solidFill>
                  <a:schemeClr val="dk1"/>
                </a:solidFill>
                <a:latin typeface="Calibri"/>
                <a:ea typeface="Calibri"/>
                <a:cs typeface="Calibri"/>
                <a:sym typeface="Calibri"/>
              </a:rPr>
              <a:t> to foodborne illness.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Graphic illustration</a:t>
            </a:r>
            <a:r>
              <a:rPr lang="en-US" sz="1200" b="0" i="0" u="none" strike="noStrike" cap="none" baseline="0" dirty="0" smtClean="0">
                <a:solidFill>
                  <a:schemeClr val="dk1"/>
                </a:solidFill>
                <a:latin typeface="Calibri"/>
                <a:ea typeface="Calibri"/>
                <a:cs typeface="Calibri"/>
                <a:sym typeface="Calibri"/>
              </a:rPr>
              <a:t> by: Center for Food Security and Public Health</a:t>
            </a:r>
            <a:endParaRPr sz="12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095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next several slides give examples of common zoonoses that could infect you and your animal during exhibitions. </a:t>
            </a:r>
          </a:p>
        </p:txBody>
      </p:sp>
      <p:sp>
        <p:nvSpPr>
          <p:cNvPr id="246" name="Shape 2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214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Avian influenza, also known as bird flu, is caused by an Influenza A virus. Avian influenza viruses are classified based on the genetic characteristics of the virus and the severity of the disease in </a:t>
            </a:r>
            <a:r>
              <a:rPr lang="en-US" sz="1200" b="0" i="0" u="none" strike="noStrike" cap="none" dirty="0" smtClean="0">
                <a:solidFill>
                  <a:schemeClr val="dk1"/>
                </a:solidFill>
                <a:latin typeface="Calibri"/>
                <a:ea typeface="Calibri"/>
                <a:cs typeface="Calibri"/>
                <a:sym typeface="Calibri"/>
              </a:rPr>
              <a:t>chickens. </a:t>
            </a:r>
            <a:r>
              <a:rPr lang="en-US" sz="1200" b="0" i="0" u="none" strike="noStrike" cap="none" dirty="0">
                <a:solidFill>
                  <a:schemeClr val="dk1"/>
                </a:solidFill>
                <a:latin typeface="Calibri"/>
                <a:ea typeface="Calibri"/>
                <a:cs typeface="Calibri"/>
                <a:sym typeface="Calibri"/>
              </a:rPr>
              <a:t>Viruses can be classified as highly pathogenic avian influenza (HPAI) or low pathogenic avian influenza (LPAI).  Some strains of avian influenza are considered reportable. Reportable (or notifiable) diseases must be reported to local, state, or federal health officials when </a:t>
            </a:r>
            <a:r>
              <a:rPr lang="en-US" sz="1200" b="0" i="0" u="none" strike="noStrike" cap="none" dirty="0" smtClean="0">
                <a:solidFill>
                  <a:schemeClr val="dk1"/>
                </a:solidFill>
                <a:latin typeface="Calibri"/>
                <a:ea typeface="Calibri"/>
                <a:cs typeface="Calibri"/>
                <a:sym typeface="Calibri"/>
              </a:rPr>
              <a:t>diagnosed or suspected. Diseases can be reportable in people,</a:t>
            </a:r>
            <a:r>
              <a:rPr lang="en-US" sz="1200" b="0" i="0" u="none" strike="noStrike" cap="none" baseline="0" dirty="0" smtClean="0">
                <a:solidFill>
                  <a:schemeClr val="dk1"/>
                </a:solidFill>
                <a:latin typeface="Calibri"/>
                <a:ea typeface="Calibri"/>
                <a:cs typeface="Calibri"/>
                <a:sym typeface="Calibri"/>
              </a:rPr>
              <a:t> animals, or both. </a:t>
            </a:r>
            <a:r>
              <a:rPr lang="en-US" sz="1200" b="0" i="0" u="none" strike="noStrike" cap="none" dirty="0" smtClean="0">
                <a:solidFill>
                  <a:schemeClr val="dk1"/>
                </a:solidFill>
                <a:latin typeface="Calibri"/>
                <a:ea typeface="Calibri"/>
                <a:cs typeface="Calibri"/>
                <a:sym typeface="Calibri"/>
              </a:rPr>
              <a:t>Species </a:t>
            </a:r>
            <a:r>
              <a:rPr lang="en-US" sz="1200" b="0" i="0" u="none" strike="noStrike" cap="none" dirty="0">
                <a:solidFill>
                  <a:schemeClr val="dk1"/>
                </a:solidFill>
                <a:latin typeface="Calibri"/>
                <a:ea typeface="Calibri"/>
                <a:cs typeface="Calibri"/>
                <a:sym typeface="Calibri"/>
              </a:rPr>
              <a:t>commonly </a:t>
            </a:r>
            <a:r>
              <a:rPr lang="en-US" sz="1200" b="0" i="0" u="none" strike="noStrike" cap="none" dirty="0" smtClean="0">
                <a:solidFill>
                  <a:schemeClr val="dk1"/>
                </a:solidFill>
                <a:latin typeface="Calibri"/>
                <a:ea typeface="Calibri"/>
                <a:cs typeface="Calibri"/>
                <a:sym typeface="Calibri"/>
              </a:rPr>
              <a:t>infected </a:t>
            </a:r>
            <a:r>
              <a:rPr lang="en-US" sz="1200" b="0" i="0" u="none" strike="noStrike" cap="none" dirty="0">
                <a:solidFill>
                  <a:schemeClr val="dk1"/>
                </a:solidFill>
                <a:latin typeface="Calibri"/>
                <a:ea typeface="Calibri"/>
                <a:cs typeface="Calibri"/>
                <a:sym typeface="Calibri"/>
              </a:rPr>
              <a:t>by avian influenza </a:t>
            </a:r>
            <a:r>
              <a:rPr lang="en-US" sz="1200" b="0" i="0" u="none" strike="noStrike" cap="none" dirty="0" smtClean="0">
                <a:solidFill>
                  <a:schemeClr val="dk1"/>
                </a:solidFill>
                <a:latin typeface="Calibri"/>
                <a:ea typeface="Calibri"/>
                <a:cs typeface="Calibri"/>
                <a:sym typeface="Calibri"/>
              </a:rPr>
              <a:t>viruses are </a:t>
            </a:r>
            <a:r>
              <a:rPr lang="en-US" sz="1200" b="0" i="0" u="none" strike="noStrike" cap="none" dirty="0">
                <a:solidFill>
                  <a:schemeClr val="dk1"/>
                </a:solidFill>
                <a:latin typeface="Calibri"/>
                <a:ea typeface="Calibri"/>
                <a:cs typeface="Calibri"/>
                <a:sym typeface="Calibri"/>
              </a:rPr>
              <a:t>pet birds, mammals, and poultry. Wild </a:t>
            </a:r>
            <a:r>
              <a:rPr lang="en-US" sz="1200" b="0" i="0" u="none" strike="noStrike" cap="none" dirty="0" smtClean="0">
                <a:solidFill>
                  <a:schemeClr val="dk1"/>
                </a:solidFill>
                <a:latin typeface="Calibri"/>
                <a:ea typeface="Calibri"/>
                <a:cs typeface="Calibri"/>
                <a:sym typeface="Calibri"/>
              </a:rPr>
              <a:t>waterfowl </a:t>
            </a:r>
            <a:r>
              <a:rPr lang="en-US" sz="1200" b="0" i="0" u="none" strike="noStrike" cap="none" dirty="0">
                <a:solidFill>
                  <a:schemeClr val="dk1"/>
                </a:solidFill>
                <a:latin typeface="Calibri"/>
                <a:ea typeface="Calibri"/>
                <a:cs typeface="Calibri"/>
                <a:sym typeface="Calibri"/>
              </a:rPr>
              <a:t>are </a:t>
            </a:r>
            <a:r>
              <a:rPr lang="en-US" sz="1200" b="0" i="0" u="none" strike="noStrike" cap="none" dirty="0" smtClean="0">
                <a:solidFill>
                  <a:schemeClr val="dk1"/>
                </a:solidFill>
                <a:latin typeface="Calibri"/>
                <a:ea typeface="Calibri"/>
                <a:cs typeface="Calibri"/>
                <a:sym typeface="Calibri"/>
              </a:rPr>
              <a:t>often carriers </a:t>
            </a:r>
            <a:r>
              <a:rPr lang="en-US" sz="1200" b="0" i="0" u="none" strike="noStrike" cap="none" dirty="0">
                <a:solidFill>
                  <a:schemeClr val="dk1"/>
                </a:solidFill>
                <a:latin typeface="Calibri"/>
                <a:ea typeface="Calibri"/>
                <a:cs typeface="Calibri"/>
                <a:sym typeface="Calibri"/>
              </a:rPr>
              <a:t>of the virus but do not show signs of disease. </a:t>
            </a:r>
          </a:p>
        </p:txBody>
      </p:sp>
      <p:sp>
        <p:nvSpPr>
          <p:cNvPr id="253" name="Shape 2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534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9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Not all strains of avian influenza</a:t>
            </a:r>
            <a:r>
              <a:rPr lang="en-US" sz="1200" b="0" i="0" u="none" strike="noStrike" cap="none" baseline="0" dirty="0" smtClean="0">
                <a:solidFill>
                  <a:schemeClr val="dk1"/>
                </a:solidFill>
                <a:latin typeface="Calibri"/>
                <a:ea typeface="Calibri"/>
                <a:cs typeface="Calibri"/>
                <a:sym typeface="Calibri"/>
              </a:rPr>
              <a:t> are zoonotic. </a:t>
            </a:r>
            <a:r>
              <a:rPr lang="en-US" sz="1200" b="0" i="0" u="none" strike="noStrike" cap="none" dirty="0" smtClean="0">
                <a:solidFill>
                  <a:schemeClr val="dk1"/>
                </a:solidFill>
                <a:latin typeface="Calibri"/>
                <a:ea typeface="Calibri"/>
                <a:cs typeface="Calibri"/>
                <a:sym typeface="Calibri"/>
              </a:rPr>
              <a:t>Humans </a:t>
            </a:r>
            <a:r>
              <a:rPr lang="en-US" sz="1200" b="0" i="0" u="none" strike="noStrike" cap="none" dirty="0">
                <a:solidFill>
                  <a:schemeClr val="dk1"/>
                </a:solidFill>
                <a:latin typeface="Calibri"/>
                <a:ea typeface="Calibri"/>
                <a:cs typeface="Calibri"/>
                <a:sym typeface="Calibri"/>
              </a:rPr>
              <a:t>can also be infected with avian influenza viruses. The people with the highest risk of getting avian influenza are those who come in close contact with </a:t>
            </a:r>
            <a:r>
              <a:rPr lang="en-US" sz="1200" b="0" i="0" u="none" strike="noStrike" cap="none" dirty="0" smtClean="0">
                <a:solidFill>
                  <a:schemeClr val="dk1"/>
                </a:solidFill>
                <a:latin typeface="Calibri"/>
                <a:ea typeface="Calibri"/>
                <a:cs typeface="Calibri"/>
                <a:sym typeface="Calibri"/>
              </a:rPr>
              <a:t>infected birds</a:t>
            </a:r>
            <a:r>
              <a:rPr lang="en-US" sz="1200" b="0" i="0" u="none" strike="noStrike" cap="none" dirty="0">
                <a:solidFill>
                  <a:schemeClr val="dk1"/>
                </a:solidFill>
                <a:latin typeface="Calibri"/>
                <a:ea typeface="Calibri"/>
                <a:cs typeface="Calibri"/>
                <a:sym typeface="Calibri"/>
              </a:rPr>
              <a:t>. Person-to-person transmission is possible but rare. Clinical signs in humans include </a:t>
            </a:r>
            <a:r>
              <a:rPr lang="en-US" sz="1200" b="0" i="0" u="none" strike="noStrike" cap="none" dirty="0" smtClean="0">
                <a:solidFill>
                  <a:schemeClr val="dk1"/>
                </a:solidFill>
                <a:latin typeface="Calibri"/>
                <a:ea typeface="Calibri"/>
                <a:cs typeface="Calibri"/>
                <a:sym typeface="Calibri"/>
              </a:rPr>
              <a:t>fever</a:t>
            </a:r>
            <a:r>
              <a:rPr lang="en-US" sz="1200" b="0" i="0" u="none" strike="noStrike" cap="none" dirty="0">
                <a:solidFill>
                  <a:schemeClr val="dk1"/>
                </a:solidFill>
                <a:latin typeface="Calibri"/>
                <a:ea typeface="Calibri"/>
                <a:cs typeface="Calibri"/>
                <a:sym typeface="Calibri"/>
              </a:rPr>
              <a:t>, aches, </a:t>
            </a:r>
            <a:r>
              <a:rPr lang="en-US" sz="1200" b="0" i="0" u="none" strike="noStrike" cap="none" dirty="0" smtClean="0">
                <a:solidFill>
                  <a:schemeClr val="dk1"/>
                </a:solidFill>
                <a:latin typeface="Calibri"/>
                <a:ea typeface="Calibri"/>
                <a:cs typeface="Calibri"/>
                <a:sym typeface="Calibri"/>
              </a:rPr>
              <a:t>pink-eye,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other flu-like symptoms such as cough, sore throat, runny nose, headache, and tiredness. </a:t>
            </a:r>
            <a:r>
              <a:rPr lang="en-US" sz="1200" b="0" i="0" u="none" strike="noStrike" cap="none" dirty="0" smtClean="0">
                <a:solidFill>
                  <a:schemeClr val="dk1"/>
                </a:solidFill>
                <a:latin typeface="Calibri"/>
                <a:ea typeface="Calibri"/>
                <a:cs typeface="Calibri"/>
                <a:sym typeface="Calibri"/>
              </a:rPr>
              <a:t>Avian influenza can cause severe disease in people as well.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44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01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552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chemeClr val="dk1"/>
                </a:solidFill>
                <a:latin typeface="Calibri"/>
                <a:ea typeface="Calibri"/>
                <a:cs typeface="Calibri"/>
                <a:sym typeface="Calibri"/>
              </a:rPr>
              <a:t>Humans can become infected with IAV-S as well. Clinical signs in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include flu-like symptoms such as fever, cough, sore throat, runny nose, muscle aches, headache, and tiredness. </a:t>
            </a:r>
            <a:r>
              <a:rPr lang="en-US" sz="1200" b="0" i="0" u="none" strike="noStrike" cap="none" dirty="0" smtClean="0">
                <a:solidFill>
                  <a:schemeClr val="dk1"/>
                </a:solidFill>
                <a:latin typeface="Calibri"/>
                <a:ea typeface="Calibri"/>
                <a:cs typeface="Calibri"/>
                <a:sym typeface="Calibri"/>
              </a:rPr>
              <a:t>Influenza viruses normally found in pigs are called “variant” viruses when they are found in people. Rare cases</a:t>
            </a:r>
            <a:r>
              <a:rPr lang="en-US" sz="1200" b="0" i="0" u="none" strike="noStrike" cap="none" baseline="0" dirty="0" smtClean="0">
                <a:solidFill>
                  <a:schemeClr val="dk1"/>
                </a:solidFill>
                <a:latin typeface="Calibri"/>
                <a:ea typeface="Calibri"/>
                <a:cs typeface="Calibri"/>
                <a:sym typeface="Calibri"/>
              </a:rPr>
              <a:t> of severe disease in people due to variant viruses have been reported. </a:t>
            </a:r>
            <a:r>
              <a:rPr lang="en-US" sz="1200" b="0" i="0" u="none" strike="noStrike" cap="none" dirty="0" smtClean="0">
                <a:solidFill>
                  <a:schemeClr val="dk1"/>
                </a:solidFill>
                <a:latin typeface="Calibri"/>
                <a:ea typeface="Calibri"/>
                <a:cs typeface="Calibri"/>
                <a:sym typeface="Calibri"/>
              </a:rPr>
              <a:t>Most </a:t>
            </a:r>
            <a:r>
              <a:rPr lang="en-US" sz="1200" b="0" i="0" u="none" strike="noStrike" cap="none" dirty="0">
                <a:solidFill>
                  <a:schemeClr val="dk1"/>
                </a:solidFill>
                <a:latin typeface="Calibri"/>
                <a:ea typeface="Calibri"/>
                <a:cs typeface="Calibri"/>
                <a:sym typeface="Calibri"/>
              </a:rPr>
              <a:t>human cases of IAV-S have involved people in close contact with infected pigs. Person-to-person transmission is possible but not common. </a:t>
            </a:r>
            <a:endParaRPr sz="1200" b="0" i="0" u="none" strike="noStrike" cap="none" dirty="0">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817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Lesson 1 focuses on influenza and other </a:t>
            </a:r>
            <a:r>
              <a:rPr lang="en-US" sz="1200" b="0" i="0" u="none" strike="noStrike" kern="1200" cap="none" dirty="0" err="1" smtClean="0">
                <a:solidFill>
                  <a:schemeClr val="dk1"/>
                </a:solidFill>
                <a:latin typeface="Calibri"/>
                <a:ea typeface="Calibri"/>
                <a:cs typeface="Calibri"/>
                <a:sym typeface="Calibri"/>
              </a:rPr>
              <a:t>zoonoses</a:t>
            </a:r>
            <a:r>
              <a:rPr lang="en-US" sz="1200" b="0" i="0" u="none" strike="noStrike" kern="1200" cap="none" dirty="0" smtClean="0">
                <a:solidFill>
                  <a:schemeClr val="dk1"/>
                </a:solidFill>
                <a:latin typeface="Calibri"/>
                <a:ea typeface="Calibri"/>
                <a:cs typeface="Calibri"/>
                <a:sym typeface="Calibri"/>
              </a:rPr>
              <a:t> and why it is important to learn about them. The diseases you will learn about can be spread between people and animals, especially when you are in close contact with your animals. This lesson will teach you about what diseases could affect you and your animals. Knowing these diseases will help you be on the lookout for any signs of illness in your animals or yourself. Keeping both yourself and your animals healthy will make showing animals a more enjoyable experience. </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06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Cases of Campylobacteriosis in people may be reportable in some</a:t>
            </a:r>
            <a:r>
              <a:rPr lang="en-US" sz="1200" b="0" i="0" u="none" strike="noStrike" cap="none" baseline="0" dirty="0" smtClean="0">
                <a:solidFill>
                  <a:schemeClr val="dk1"/>
                </a:solidFill>
                <a:latin typeface="Calibri"/>
                <a:ea typeface="Calibri"/>
                <a:cs typeface="Calibri"/>
                <a:sym typeface="Calibri"/>
              </a:rPr>
              <a:t> states. Report cases to your public health department.</a:t>
            </a:r>
            <a:endParaRPr sz="1200" b="0" i="0" u="none" strike="noStrike" cap="none" dirty="0">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10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71" name="Shape 4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215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can get campylobacteriosis from eating raw or undercooked meats or raw eggs or from drinking raw, unpasteurized milk. They can also get it from eating or drinking water contaminated with feces. It can be spread through direct contact with infected animals as well. People with campylobacteriosis may have diarrhea, fever, vomiting, stomach pain, headache, or muscle pains.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095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Cases of Salmonellosis in people may be reportable in some</a:t>
            </a:r>
            <a:r>
              <a:rPr lang="en-US" sz="1200" b="0" i="0" u="none" strike="noStrike" cap="none" baseline="0" dirty="0" smtClean="0">
                <a:solidFill>
                  <a:schemeClr val="dk1"/>
                </a:solidFill>
                <a:latin typeface="Calibri"/>
                <a:ea typeface="Calibri"/>
                <a:cs typeface="Calibri"/>
                <a:sym typeface="Calibri"/>
              </a:rPr>
              <a:t> states. Report cases to your public health department.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1" u="none" strike="noStrike" cap="none" dirty="0">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2092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Animals with salmonellosis often do not show clinical signs. If animals do show signs, the signs include diarrhea, </a:t>
            </a:r>
            <a:r>
              <a:rPr lang="en-US" sz="1200" b="0" i="0" u="none" strike="noStrike" cap="none" dirty="0" smtClean="0">
                <a:solidFill>
                  <a:schemeClr val="dk1"/>
                </a:solidFill>
                <a:latin typeface="Calibri"/>
                <a:ea typeface="Calibri"/>
                <a:cs typeface="Calibri"/>
                <a:sym typeface="Calibri"/>
              </a:rPr>
              <a:t>fever</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dehydration,</a:t>
            </a:r>
            <a:r>
              <a:rPr lang="en-US" sz="1200" b="0" i="0" u="none" strike="noStrike" cap="none" baseline="0" dirty="0" smtClean="0">
                <a:solidFill>
                  <a:schemeClr val="dk1"/>
                </a:solidFill>
                <a:latin typeface="Calibri"/>
                <a:ea typeface="Calibri"/>
                <a:cs typeface="Calibri"/>
                <a:sym typeface="Calibri"/>
              </a:rPr>
              <a:t> and a hunched position due to stomach pain.</a:t>
            </a:r>
            <a:endParaRPr lang="en-US" sz="1200" b="0" i="0" u="none" strike="noStrike" cap="none" dirty="0">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0553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Humans can get </a:t>
            </a:r>
            <a:r>
              <a:rPr lang="en-US" sz="1200" b="0" i="1" u="none" strike="noStrike" cap="none" dirty="0">
                <a:solidFill>
                  <a:schemeClr val="dk1"/>
                </a:solidFill>
                <a:latin typeface="Calibri"/>
                <a:ea typeface="Calibri"/>
                <a:cs typeface="Calibri"/>
                <a:sym typeface="Calibri"/>
              </a:rPr>
              <a:t>Salmonella </a:t>
            </a:r>
            <a:r>
              <a:rPr lang="en-US" sz="1200" b="0" i="0" u="none" strike="noStrike" cap="none" dirty="0">
                <a:solidFill>
                  <a:schemeClr val="dk1"/>
                </a:solidFill>
                <a:latin typeface="Calibri"/>
                <a:ea typeface="Calibri"/>
                <a:cs typeface="Calibri"/>
                <a:sym typeface="Calibri"/>
              </a:rPr>
              <a:t>through direct contact with feces from infected animals. They can also get it from eating improperly cooked food. Raw poultry, raw or undercooked eggs, and raw milk are common sources. Clinical signs in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include diarrhea, fever, and cramping.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a:t>
            </a:r>
            <a:r>
              <a:rPr lang="en-US" sz="1200" b="0" i="0" u="none" strike="noStrike" cap="none" baseline="0" dirty="0" smtClean="0">
                <a:solidFill>
                  <a:schemeClr val="dk1"/>
                </a:solidFill>
                <a:latin typeface="Calibri"/>
                <a:ea typeface="Calibri"/>
                <a:cs typeface="Calibri"/>
                <a:sym typeface="Calibri"/>
              </a:rPr>
              <a:t> Sources: USDA (left), </a:t>
            </a:r>
            <a:r>
              <a:rPr lang="en-US" sz="1200" b="0" i="0" u="none" strike="noStrike" cap="none" baseline="0" dirty="0" err="1" smtClean="0">
                <a:solidFill>
                  <a:schemeClr val="dk1"/>
                </a:solidFill>
                <a:latin typeface="Calibri"/>
                <a:ea typeface="Calibri"/>
                <a:cs typeface="Calibri"/>
                <a:sym typeface="Calibri"/>
              </a:rPr>
              <a:t>Danelle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Bickett</a:t>
            </a:r>
            <a:r>
              <a:rPr lang="en-US" sz="1200" b="0" i="0" u="none" strike="noStrike" cap="none" baseline="0" dirty="0" smtClean="0">
                <a:solidFill>
                  <a:schemeClr val="dk1"/>
                </a:solidFill>
                <a:latin typeface="Calibri"/>
                <a:ea typeface="Calibri"/>
                <a:cs typeface="Calibri"/>
                <a:sym typeface="Calibri"/>
              </a:rPr>
              <a:t>-Weddle, Iowa State University (right)</a:t>
            </a:r>
            <a:endParaRPr sz="1200" b="0" i="0" u="none" strike="noStrike" cap="none" dirty="0">
              <a:solidFill>
                <a:schemeClr val="dk1"/>
              </a:solidFill>
              <a:latin typeface="Calibri"/>
              <a:ea typeface="Calibri"/>
              <a:cs typeface="Calibri"/>
              <a:sym typeface="Calibri"/>
            </a:endParaRPr>
          </a:p>
        </p:txBody>
      </p:sp>
      <p:sp>
        <p:nvSpPr>
          <p:cNvPr id="349" name="Shape 3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409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Cases of E.</a:t>
            </a:r>
            <a:r>
              <a:rPr lang="en-US" sz="1200" b="0" i="0" u="none" strike="noStrike" cap="none" baseline="0" dirty="0" smtClean="0">
                <a:solidFill>
                  <a:schemeClr val="dk1"/>
                </a:solidFill>
                <a:latin typeface="Calibri"/>
                <a:ea typeface="Calibri"/>
                <a:cs typeface="Calibri"/>
                <a:sym typeface="Calibri"/>
              </a:rPr>
              <a:t> coli</a:t>
            </a:r>
            <a:r>
              <a:rPr lang="en-US" sz="1200" b="0" i="0" u="none" strike="noStrike" cap="none" dirty="0" smtClean="0">
                <a:solidFill>
                  <a:schemeClr val="dk1"/>
                </a:solidFill>
                <a:latin typeface="Calibri"/>
                <a:ea typeface="Calibri"/>
                <a:cs typeface="Calibri"/>
                <a:sym typeface="Calibri"/>
              </a:rPr>
              <a:t> in people may be reportable in some</a:t>
            </a:r>
            <a:r>
              <a:rPr lang="en-US" sz="1200" b="0" i="0" u="none" strike="noStrike" cap="none" baseline="0" dirty="0" smtClean="0">
                <a:solidFill>
                  <a:schemeClr val="dk1"/>
                </a:solidFill>
                <a:latin typeface="Calibri"/>
                <a:ea typeface="Calibri"/>
                <a:cs typeface="Calibri"/>
                <a:sym typeface="Calibri"/>
              </a:rPr>
              <a:t> states. Report cases to your public health department.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72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Animals are carriers of the bacteria </a:t>
            </a:r>
            <a:r>
              <a:rPr lang="en-US" sz="1200" b="0" i="0" u="none" strike="noStrike" cap="none" dirty="0" smtClean="0">
                <a:solidFill>
                  <a:schemeClr val="dk1"/>
                </a:solidFill>
                <a:latin typeface="Calibri"/>
                <a:ea typeface="Calibri"/>
                <a:cs typeface="Calibri"/>
                <a:sym typeface="Calibri"/>
              </a:rPr>
              <a:t>but </a:t>
            </a:r>
            <a:r>
              <a:rPr lang="en-US" sz="1200" b="0" i="0" u="none" strike="noStrike" cap="none" dirty="0">
                <a:solidFill>
                  <a:schemeClr val="dk1"/>
                </a:solidFill>
                <a:latin typeface="Calibri"/>
                <a:ea typeface="Calibri"/>
                <a:cs typeface="Calibri"/>
                <a:sym typeface="Calibri"/>
              </a:rPr>
              <a:t>might not become ill. The most common clinical sign in animals that do become ill is diarrhea. </a:t>
            </a:r>
            <a:r>
              <a:rPr lang="en-US" sz="1200" b="0" i="1" u="none" strike="noStrike" cap="none" dirty="0">
                <a:solidFill>
                  <a:schemeClr val="dk1"/>
                </a:solidFill>
                <a:latin typeface="Calibri"/>
                <a:ea typeface="Calibri"/>
                <a:cs typeface="Calibri"/>
                <a:sym typeface="Calibri"/>
              </a:rPr>
              <a:t>E. coli </a:t>
            </a:r>
            <a:r>
              <a:rPr lang="en-US" sz="1200" b="0" i="0" u="none" strike="noStrike" cap="none" dirty="0">
                <a:solidFill>
                  <a:schemeClr val="dk1"/>
                </a:solidFill>
                <a:latin typeface="Calibri"/>
                <a:ea typeface="Calibri"/>
                <a:cs typeface="Calibri"/>
                <a:sym typeface="Calibri"/>
              </a:rPr>
              <a:t>can cause edema disease in young pigs. Pigs with edema disease will have swelling of the forehead, difficulty breathing, and a decreased appetite. </a:t>
            </a:r>
          </a:p>
        </p:txBody>
      </p:sp>
      <p:sp>
        <p:nvSpPr>
          <p:cNvPr id="368" name="Shape 3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988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can get </a:t>
            </a:r>
            <a:r>
              <a:rPr lang="en-US" sz="1200" b="0" i="1" u="none" strike="noStrike" cap="none" dirty="0">
                <a:solidFill>
                  <a:schemeClr val="dk1"/>
                </a:solidFill>
                <a:latin typeface="Calibri"/>
                <a:ea typeface="Calibri"/>
                <a:cs typeface="Calibri"/>
                <a:sym typeface="Calibri"/>
              </a:rPr>
              <a:t>E. coli </a:t>
            </a:r>
            <a:r>
              <a:rPr lang="en-US" sz="1200" b="0" i="0" u="none" strike="noStrike" cap="none" dirty="0">
                <a:solidFill>
                  <a:schemeClr val="dk1"/>
                </a:solidFill>
                <a:latin typeface="Calibri"/>
                <a:ea typeface="Calibri"/>
                <a:cs typeface="Calibri"/>
                <a:sym typeface="Calibri"/>
              </a:rPr>
              <a:t>from direct contact with feces from infected animals or from eating food that contains the bacteria. Raw or undercooked ground beef is a common source. Clinical signs in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include stomach pain, cramping, and watery or bloody diarrhea. Hemolytic Uremic Syndrome is a kidney disease that sometimes follows </a:t>
            </a:r>
            <a:r>
              <a:rPr lang="en-US" sz="1200" b="0" i="0" u="none" strike="noStrike" cap="none" dirty="0" smtClean="0">
                <a:solidFill>
                  <a:schemeClr val="dk1"/>
                </a:solidFill>
                <a:latin typeface="Calibri"/>
                <a:ea typeface="Calibri"/>
                <a:cs typeface="Calibri"/>
                <a:sym typeface="Calibri"/>
              </a:rPr>
              <a:t>an</a:t>
            </a:r>
            <a:r>
              <a:rPr lang="en-US" sz="1200" b="0" i="0" u="none" strike="noStrike" cap="none" baseline="0" dirty="0" smtClean="0">
                <a:solidFill>
                  <a:schemeClr val="dk1"/>
                </a:solidFill>
                <a:latin typeface="Calibri"/>
                <a:ea typeface="Calibri"/>
                <a:cs typeface="Calibri"/>
                <a:sym typeface="Calibri"/>
              </a:rPr>
              <a:t> </a:t>
            </a:r>
            <a:r>
              <a:rPr lang="en-US" sz="1200" b="0" i="1" u="none" strike="noStrike" cap="none" dirty="0" smtClean="0">
                <a:solidFill>
                  <a:schemeClr val="dk1"/>
                </a:solidFill>
                <a:latin typeface="Calibri"/>
                <a:ea typeface="Calibri"/>
                <a:cs typeface="Calibri"/>
                <a:sym typeface="Calibri"/>
              </a:rPr>
              <a:t>E</a:t>
            </a:r>
            <a:r>
              <a:rPr lang="en-US" sz="1200" b="0" i="1" u="none" strike="noStrike" cap="none" dirty="0">
                <a:solidFill>
                  <a:schemeClr val="dk1"/>
                </a:solidFill>
                <a:latin typeface="Calibri"/>
                <a:ea typeface="Calibri"/>
                <a:cs typeface="Calibri"/>
                <a:sym typeface="Calibri"/>
              </a:rPr>
              <a:t>. coli </a:t>
            </a:r>
            <a:r>
              <a:rPr lang="en-US" sz="1200" b="0" i="0" u="none" strike="noStrike" cap="none" dirty="0" smtClean="0">
                <a:solidFill>
                  <a:schemeClr val="dk1"/>
                </a:solidFill>
                <a:latin typeface="Calibri"/>
                <a:ea typeface="Calibri"/>
                <a:cs typeface="Calibri"/>
                <a:sym typeface="Calibri"/>
              </a:rPr>
              <a:t>O157:H7</a:t>
            </a:r>
            <a:r>
              <a:rPr lang="en-US" sz="1200" b="0" i="1" u="none" strike="noStrike" cap="none"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infection in people. </a:t>
            </a:r>
            <a:r>
              <a:rPr lang="en-US" sz="1200" b="0" i="0" u="none" strike="noStrike" cap="none" dirty="0">
                <a:solidFill>
                  <a:schemeClr val="dk1"/>
                </a:solidFill>
                <a:latin typeface="Calibri"/>
                <a:ea typeface="Calibri"/>
                <a:cs typeface="Calibri"/>
                <a:sym typeface="Calibri"/>
              </a:rPr>
              <a:t>It is a life-threatening condition that most often affects children.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Rainer </a:t>
            </a:r>
            <a:r>
              <a:rPr lang="en-US" sz="1200" b="0" i="0" u="none" strike="noStrike" cap="none" dirty="0" err="1" smtClean="0">
                <a:solidFill>
                  <a:schemeClr val="dk1"/>
                </a:solidFill>
                <a:latin typeface="Calibri"/>
                <a:ea typeface="Calibri"/>
                <a:cs typeface="Calibri"/>
                <a:sym typeface="Calibri"/>
              </a:rPr>
              <a:t>Zenz</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 https://commons.wikimedia.org/wiki/File:Hackfleisch-1.jpg </a:t>
            </a:r>
            <a:endParaRPr sz="1200" b="0" i="0" u="none" strike="noStrike" cap="none" dirty="0">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638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Cases of Cryptosporidiosis in people may be reportable in some</a:t>
            </a:r>
            <a:r>
              <a:rPr lang="en-US" sz="1200" b="0" i="0" u="none" strike="noStrike" cap="none" baseline="0" dirty="0" smtClean="0">
                <a:solidFill>
                  <a:schemeClr val="dk1"/>
                </a:solidFill>
                <a:latin typeface="Calibri"/>
                <a:ea typeface="Calibri"/>
                <a:cs typeface="Calibri"/>
                <a:sym typeface="Calibri"/>
              </a:rPr>
              <a:t> states. Report cases to your public health department.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39" name="Shape 4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516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098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47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Humans most often get cryptosporidiosis from eating food or drinking water that contains the parasite, or by contact with objects that have been contaminated by feces. This commonly happens during recreational water activities. Signs in humans are watery diarrhea, stomach cramps, and poor appetite.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178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7" name="Shape 3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1835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a:t>
            </a:r>
            <a:r>
              <a:rPr lang="en-US" baseline="0" dirty="0" smtClean="0"/>
              <a:t> </a:t>
            </a:r>
            <a:r>
              <a:rPr lang="en-US" sz="1200" b="0" i="0" u="none" strike="noStrike" kern="1200" cap="none" dirty="0" smtClean="0">
                <a:solidFill>
                  <a:schemeClr val="dk1"/>
                </a:solidFill>
                <a:latin typeface="Calibri"/>
                <a:ea typeface="Calibri"/>
                <a:cs typeface="Calibri"/>
                <a:sym typeface="Calibri"/>
              </a:rPr>
              <a:t>Lucille K. Georg, CDC PHIL</a:t>
            </a:r>
          </a:p>
          <a:p>
            <a:pPr lvl="0">
              <a:spcBef>
                <a:spcPts val="0"/>
              </a:spcBef>
              <a:buNone/>
            </a:pPr>
            <a:endParaRPr dirty="0"/>
          </a:p>
        </p:txBody>
      </p:sp>
      <p:sp>
        <p:nvSpPr>
          <p:cNvPr id="394" name="Shape 3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57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 </a:t>
            </a:r>
            <a:r>
              <a:rPr lang="en-US" dirty="0" err="1" smtClean="0"/>
              <a:t>Grook</a:t>
            </a:r>
            <a:r>
              <a:rPr lang="en-US" dirty="0" smtClean="0"/>
              <a:t> Da </a:t>
            </a:r>
            <a:r>
              <a:rPr lang="en-US" dirty="0" err="1" smtClean="0"/>
              <a:t>Oger</a:t>
            </a:r>
            <a:r>
              <a:rPr lang="en-US" dirty="0" smtClean="0"/>
              <a:t>, https://commons.wikimedia.org/wiki/File:Herpes_circin%C3%A9_01.jpg </a:t>
            </a:r>
            <a:endParaRPr dirty="0"/>
          </a:p>
        </p:txBody>
      </p:sp>
      <p:sp>
        <p:nvSpPr>
          <p:cNvPr id="403" name="Shape 4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121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3" name="Shape 4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6373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 </a:t>
            </a:r>
            <a:r>
              <a:rPr lang="en-US" sz="1200" b="0" i="0" u="none" strike="noStrike" kern="1200" cap="none" dirty="0" smtClean="0">
                <a:solidFill>
                  <a:schemeClr val="dk1"/>
                </a:solidFill>
                <a:latin typeface="Calibri"/>
                <a:ea typeface="Calibri"/>
                <a:cs typeface="Calibri"/>
                <a:sym typeface="Calibri"/>
              </a:rPr>
              <a:t>James Nakano, CDC PHIL</a:t>
            </a:r>
          </a:p>
          <a:p>
            <a:pPr lvl="0">
              <a:spcBef>
                <a:spcPts val="0"/>
              </a:spcBef>
              <a:buNone/>
            </a:pPr>
            <a:endParaRPr dirty="0"/>
          </a:p>
        </p:txBody>
      </p:sp>
      <p:sp>
        <p:nvSpPr>
          <p:cNvPr id="420" name="Shape 4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70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a:t>
            </a:r>
            <a:r>
              <a:rPr lang="en-US" baseline="0" dirty="0" smtClean="0"/>
              <a:t> Centers for Disease Control and Prevention</a:t>
            </a:r>
            <a:endParaRPr dirty="0"/>
          </a:p>
        </p:txBody>
      </p:sp>
      <p:sp>
        <p:nvSpPr>
          <p:cNvPr id="429" name="Shape 4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021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Cases of Q</a:t>
            </a:r>
            <a:r>
              <a:rPr lang="en-US" sz="1200" b="0" i="0" u="none" strike="noStrike" cap="none" baseline="0" dirty="0" smtClean="0">
                <a:solidFill>
                  <a:schemeClr val="dk1"/>
                </a:solidFill>
                <a:latin typeface="Calibri"/>
                <a:ea typeface="Calibri"/>
                <a:cs typeface="Calibri"/>
                <a:sym typeface="Calibri"/>
              </a:rPr>
              <a:t> fever</a:t>
            </a:r>
            <a:r>
              <a:rPr lang="en-US" sz="1200" b="0" i="0" u="none" strike="noStrike" cap="none" dirty="0" smtClean="0">
                <a:solidFill>
                  <a:schemeClr val="dk1"/>
                </a:solidFill>
                <a:latin typeface="Calibri"/>
                <a:ea typeface="Calibri"/>
                <a:cs typeface="Calibri"/>
                <a:sym typeface="Calibri"/>
              </a:rPr>
              <a:t> in people may be reportable in some</a:t>
            </a:r>
            <a:r>
              <a:rPr lang="en-US" sz="1200" b="0" i="0" u="none" strike="noStrike" cap="none" baseline="0" dirty="0" smtClean="0">
                <a:solidFill>
                  <a:schemeClr val="dk1"/>
                </a:solidFill>
                <a:latin typeface="Calibri"/>
                <a:ea typeface="Calibri"/>
                <a:cs typeface="Calibri"/>
                <a:sym typeface="Calibri"/>
              </a:rPr>
              <a:t> states. Report cases to your public health department.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898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 Pam</a:t>
            </a:r>
            <a:r>
              <a:rPr lang="en-US" baseline="0" dirty="0" smtClean="0"/>
              <a:t> </a:t>
            </a:r>
            <a:r>
              <a:rPr lang="en-US" baseline="0" dirty="0" err="1" smtClean="0"/>
              <a:t>Zaabel</a:t>
            </a:r>
            <a:r>
              <a:rPr lang="en-US" baseline="0" dirty="0" smtClean="0"/>
              <a:t>, Iowa State University</a:t>
            </a:r>
            <a:endParaRPr dirty="0"/>
          </a:p>
        </p:txBody>
      </p:sp>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48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a:t>
            </a:r>
            <a:r>
              <a:rPr lang="en-US" sz="1200" b="0" i="0" u="none" strike="noStrike" kern="1200" cap="none" dirty="0" err="1" smtClean="0">
                <a:solidFill>
                  <a:schemeClr val="dk1"/>
                </a:solidFill>
                <a:latin typeface="Calibri"/>
                <a:ea typeface="Calibri"/>
                <a:cs typeface="Calibri"/>
                <a:sym typeface="Calibri"/>
              </a:rPr>
              <a:t>zoh</a:t>
            </a:r>
            <a:r>
              <a:rPr lang="en-US" sz="1200" b="0" i="0" u="none" strike="noStrike" kern="1200" cap="none" dirty="0" smtClean="0">
                <a:solidFill>
                  <a:schemeClr val="dk1"/>
                </a:solidFill>
                <a:latin typeface="Calibri"/>
                <a:ea typeface="Calibri"/>
                <a:cs typeface="Calibri"/>
                <a:sym typeface="Calibri"/>
              </a:rPr>
              <a:t>-</a:t>
            </a:r>
            <a:r>
              <a:rPr lang="en-US" sz="1200" b="0" i="1" u="none" strike="noStrike" kern="1200" cap="none" dirty="0" smtClean="0">
                <a:solidFill>
                  <a:schemeClr val="dk1"/>
                </a:solidFill>
                <a:latin typeface="Calibri"/>
                <a:ea typeface="Calibri"/>
                <a:cs typeface="Calibri"/>
                <a:sym typeface="Calibri"/>
              </a:rPr>
              <a:t>uh</a:t>
            </a:r>
            <a:r>
              <a:rPr lang="en-US" sz="1200" b="0" i="0" u="none" strike="noStrike" kern="1200" cap="none" dirty="0" smtClean="0">
                <a:solidFill>
                  <a:schemeClr val="dk1"/>
                </a:solidFill>
                <a:latin typeface="Calibri"/>
                <a:ea typeface="Calibri"/>
                <a:cs typeface="Calibri"/>
                <a:sym typeface="Calibri"/>
              </a:rPr>
              <a:t>-</a:t>
            </a:r>
            <a:r>
              <a:rPr lang="en-US" sz="1200" b="1" i="0" u="none" strike="noStrike" kern="1200" cap="none" dirty="0" err="1" smtClean="0">
                <a:solidFill>
                  <a:schemeClr val="dk1"/>
                </a:solidFill>
                <a:latin typeface="Calibri"/>
                <a:ea typeface="Calibri"/>
                <a:cs typeface="Calibri"/>
                <a:sym typeface="Calibri"/>
              </a:rPr>
              <a:t>noh</a:t>
            </a:r>
            <a:r>
              <a:rPr lang="en-US" sz="1200" b="0" i="0" u="none" strike="noStrike" kern="1200" cap="none" dirty="0" smtClean="0">
                <a:solidFill>
                  <a:schemeClr val="dk1"/>
                </a:solidFill>
                <a:latin typeface="Calibri"/>
                <a:ea typeface="Calibri"/>
                <a:cs typeface="Calibri"/>
                <a:sym typeface="Calibri"/>
              </a:rPr>
              <a:t>-sis)</a:t>
            </a:r>
          </a:p>
          <a:p>
            <a:pPr lvl="0">
              <a:spcBef>
                <a:spcPts val="0"/>
              </a:spcBef>
              <a:buNone/>
            </a:pPr>
            <a:endParaRPr lang="en-US" dirty="0" smtClean="0"/>
          </a:p>
          <a:p>
            <a:pPr lvl="0">
              <a:spcBef>
                <a:spcPts val="0"/>
              </a:spcBef>
              <a:buNone/>
            </a:pPr>
            <a:endParaRPr lang="en-US" dirty="0" smtClean="0"/>
          </a:p>
          <a:p>
            <a:pPr lvl="0">
              <a:spcBef>
                <a:spcPts val="0"/>
              </a:spcBef>
              <a:buNone/>
            </a:pPr>
            <a:r>
              <a:rPr lang="en-US" dirty="0" smtClean="0"/>
              <a:t>Photo</a:t>
            </a:r>
            <a:r>
              <a:rPr lang="en-US" baseline="0" dirty="0" smtClean="0"/>
              <a:t> Source: Renee </a:t>
            </a:r>
            <a:r>
              <a:rPr lang="en-US" baseline="0" dirty="0" err="1" smtClean="0"/>
              <a:t>Dewell</a:t>
            </a:r>
            <a:r>
              <a:rPr lang="en-US" baseline="0" dirty="0" smtClean="0"/>
              <a:t>, Iowa State University</a:t>
            </a:r>
            <a:endParaRPr dirty="0"/>
          </a:p>
        </p:txBody>
      </p:sp>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729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usually get Q fever by breathing dust that contains the bacteria or by direct contact with infected animals. This commonly happens while helping animals give birth. Q fever in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may cause fever, chills, night sweats, headache, weakness, and chest pains. In pregnant </a:t>
            </a:r>
            <a:r>
              <a:rPr lang="en-US" sz="1200" b="0" i="0" u="none" strike="noStrike" cap="none" dirty="0" smtClean="0">
                <a:solidFill>
                  <a:schemeClr val="dk1"/>
                </a:solidFill>
                <a:latin typeface="Calibri"/>
                <a:ea typeface="Calibri"/>
                <a:cs typeface="Calibri"/>
                <a:sym typeface="Calibri"/>
              </a:rPr>
              <a:t>women, </a:t>
            </a:r>
            <a:r>
              <a:rPr lang="en-US" sz="1200" b="0" i="0" u="none" strike="noStrike" cap="none" dirty="0">
                <a:solidFill>
                  <a:schemeClr val="dk1"/>
                </a:solidFill>
                <a:latin typeface="Calibri"/>
                <a:ea typeface="Calibri"/>
                <a:cs typeface="Calibri"/>
                <a:sym typeface="Calibri"/>
              </a:rPr>
              <a:t>it may cause premature birth or miscarriage.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5192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88" name="Shape 4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986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25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86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Avian influenza, sometimes called “bird flu,” is caused </a:t>
            </a:r>
            <a:r>
              <a:rPr lang="en-US" sz="1200" b="0" i="0" u="none" strike="noStrike" cap="none" dirty="0" smtClean="0">
                <a:solidFill>
                  <a:schemeClr val="dk1"/>
                </a:solidFill>
                <a:latin typeface="Arial"/>
                <a:ea typeface="Arial"/>
                <a:cs typeface="Arial"/>
                <a:sym typeface="Arial"/>
              </a:rPr>
              <a:t>by infection with influenza A </a:t>
            </a:r>
            <a:r>
              <a:rPr lang="en-US" sz="1200" b="0" i="0" u="none" strike="noStrike" cap="none" dirty="0">
                <a:solidFill>
                  <a:schemeClr val="dk1"/>
                </a:solidFill>
                <a:latin typeface="Arial"/>
                <a:ea typeface="Arial"/>
                <a:cs typeface="Arial"/>
                <a:sym typeface="Arial"/>
              </a:rPr>
              <a:t>viruses. Influenza viruses are endemic in </a:t>
            </a:r>
            <a:r>
              <a:rPr lang="en-US" sz="1200" b="0" i="0" u="none" strike="noStrike" cap="none" dirty="0" smtClean="0">
                <a:solidFill>
                  <a:schemeClr val="dk1"/>
                </a:solidFill>
                <a:latin typeface="Arial"/>
                <a:ea typeface="Arial"/>
                <a:cs typeface="Arial"/>
                <a:sym typeface="Arial"/>
              </a:rPr>
              <a:t>some wild waterfowl populations, such as ducks and geese. Wild waterfowl are often </a:t>
            </a:r>
            <a:r>
              <a:rPr lang="en-US" sz="1200" b="0" i="0" u="none" strike="noStrike" cap="none" dirty="0">
                <a:solidFill>
                  <a:schemeClr val="dk1"/>
                </a:solidFill>
                <a:latin typeface="Arial"/>
                <a:ea typeface="Arial"/>
                <a:cs typeface="Arial"/>
                <a:sym typeface="Arial"/>
              </a:rPr>
              <a:t>asymptomatic (meaning that they do not show signs of illness) </a:t>
            </a:r>
            <a:r>
              <a:rPr lang="en-US" sz="1200" b="0" i="0" u="none" strike="noStrike" cap="none" dirty="0" smtClean="0">
                <a:solidFill>
                  <a:schemeClr val="dk1"/>
                </a:solidFill>
                <a:latin typeface="Arial"/>
                <a:ea typeface="Arial"/>
                <a:cs typeface="Arial"/>
                <a:sym typeface="Arial"/>
              </a:rPr>
              <a:t>but can </a:t>
            </a:r>
            <a:r>
              <a:rPr lang="en-US" sz="1200" b="0" i="0" u="none" strike="noStrike" cap="none" dirty="0">
                <a:solidFill>
                  <a:schemeClr val="dk1"/>
                </a:solidFill>
                <a:latin typeface="Arial"/>
                <a:ea typeface="Arial"/>
                <a:cs typeface="Arial"/>
                <a:sym typeface="Arial"/>
              </a:rPr>
              <a:t>act as reservoirs for the </a:t>
            </a:r>
            <a:r>
              <a:rPr lang="en-US" sz="1200" b="0" i="0" u="none" strike="noStrike" cap="none" dirty="0" smtClean="0">
                <a:solidFill>
                  <a:schemeClr val="dk1"/>
                </a:solidFill>
                <a:latin typeface="Arial"/>
                <a:ea typeface="Arial"/>
                <a:cs typeface="Arial"/>
                <a:sym typeface="Arial"/>
              </a:rPr>
              <a:t>virus. </a:t>
            </a:r>
            <a:r>
              <a:rPr lang="en-US" sz="1200" b="0" i="0" u="none" strike="noStrike" cap="none" dirty="0">
                <a:solidFill>
                  <a:schemeClr val="dk1"/>
                </a:solidFill>
                <a:latin typeface="Arial"/>
                <a:ea typeface="Arial"/>
                <a:cs typeface="Arial"/>
                <a:sym typeface="Arial"/>
              </a:rPr>
              <a:t>Reservoirs are animals that continuously have the </a:t>
            </a:r>
            <a:r>
              <a:rPr lang="en-US" sz="1200" b="0" i="0" u="none" strike="noStrike" cap="none" dirty="0" smtClean="0">
                <a:solidFill>
                  <a:schemeClr val="dk1"/>
                </a:solidFill>
                <a:latin typeface="Arial"/>
                <a:ea typeface="Arial"/>
                <a:cs typeface="Arial"/>
                <a:sym typeface="Arial"/>
              </a:rPr>
              <a:t>disease-causing agent </a:t>
            </a:r>
            <a:r>
              <a:rPr lang="en-US" sz="1200" b="0" i="0" u="none" strike="noStrike" cap="none" dirty="0">
                <a:solidFill>
                  <a:schemeClr val="dk1"/>
                </a:solidFill>
                <a:latin typeface="Arial"/>
                <a:ea typeface="Arial"/>
                <a:cs typeface="Arial"/>
                <a:sym typeface="Arial"/>
              </a:rPr>
              <a:t>(but may not show signs) and can spread it to others. </a:t>
            </a:r>
            <a:r>
              <a:rPr lang="en-US" sz="1200" b="0" i="0" u="none" strike="noStrike" cap="none" dirty="0" smtClean="0">
                <a:solidFill>
                  <a:schemeClr val="dk1"/>
                </a:solidFill>
                <a:latin typeface="Arial"/>
                <a:ea typeface="Arial"/>
                <a:cs typeface="Arial"/>
                <a:sym typeface="Arial"/>
              </a:rPr>
              <a:t>Infected waterfowl </a:t>
            </a:r>
            <a:r>
              <a:rPr lang="en-US" sz="1200" b="0" i="0" u="none" strike="noStrike" cap="none" dirty="0">
                <a:solidFill>
                  <a:schemeClr val="dk1"/>
                </a:solidFill>
                <a:latin typeface="Arial"/>
                <a:ea typeface="Arial"/>
                <a:cs typeface="Arial"/>
                <a:sym typeface="Arial"/>
              </a:rPr>
              <a:t>can serve as a source of the virus for domestic poultry, like chickens and turkeys, if they are in </a:t>
            </a:r>
            <a:r>
              <a:rPr lang="en-US" sz="1200" b="0" i="0" u="none" strike="noStrike" cap="none" dirty="0" smtClean="0">
                <a:solidFill>
                  <a:schemeClr val="dk1"/>
                </a:solidFill>
                <a:latin typeface="Arial"/>
                <a:ea typeface="Arial"/>
                <a:cs typeface="Arial"/>
                <a:sym typeface="Arial"/>
              </a:rPr>
              <a:t>the same areas.</a:t>
            </a:r>
            <a:endParaRPr lang="en-US" sz="1200" b="0" i="0" u="none" strike="noStrike" cap="none" dirty="0">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26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Rabies virus is endemic in the United States and most of the world. In the United States, wildlife species such as raccoons,</a:t>
            </a:r>
            <a:r>
              <a:rPr lang="en-US" sz="1200" b="0" i="0" u="none" strike="noStrike" cap="none" baseline="0" dirty="0" smtClean="0">
                <a:solidFill>
                  <a:schemeClr val="dk1"/>
                </a:solidFill>
                <a:latin typeface="Calibri"/>
                <a:ea typeface="Calibri"/>
                <a:cs typeface="Calibri"/>
                <a:sym typeface="Calibri"/>
              </a:rPr>
              <a:t> skunks, and bats are the primary reservoirs of the rabies virus. Rabies can infect all mammals, including humans. Rabies is spread by the bite of an infected animal whose saliva contains the virus. Clinical signs in both people and animals include behavior changes, leg paralysis, drooling, and difficulty swallowing. Rabies has a very high mortality (death) rate and almost 100% of cases result in death. A rabies vaccination is available for people and some types of animals. </a:t>
            </a:r>
            <a:endParaRPr sz="1200" b="0" i="0" u="none" strike="noStrike" cap="none" dirty="0">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144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Incidence: The number of new cases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Pathogens: Disease-causing agents, such as viruses, bacteria, fungi, parasites, or prions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747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 name="Shape 39"/>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629841" y="1681163"/>
            <a:ext cx="38682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2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 name="Shape 5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887391"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3887391"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healthypet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www.cfsph.iastate.edu/" TargetMode="External"/><Relationship Id="rId4" Type="http://schemas.openxmlformats.org/officeDocument/2006/relationships/hyperlink" Target="https://www.cdc.gov/fl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72000" y="6119336"/>
            <a:ext cx="4572000" cy="738664"/>
          </a:xfrm>
          <a:prstGeom prst="rect">
            <a:avLst/>
          </a:prstGeom>
        </p:spPr>
        <p:txBody>
          <a:bodyPr>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This PowerPoint is a supplement to Lesson 1 of the </a:t>
            </a:r>
            <a:r>
              <a:rPr lang="en-US" i="1" dirty="0">
                <a:latin typeface="Verdana" panose="020B0604030504040204" pitchFamily="34" charset="0"/>
                <a:ea typeface="Verdana" panose="020B0604030504040204" pitchFamily="34" charset="0"/>
                <a:cs typeface="Verdana" panose="020B0604030504040204" pitchFamily="34" charset="0"/>
              </a:rPr>
              <a:t>Excellence in Exhibition: Preventing Disease in Animals and People</a:t>
            </a:r>
            <a:r>
              <a:rPr lang="en-US" dirty="0">
                <a:latin typeface="Verdana" panose="020B0604030504040204" pitchFamily="34" charset="0"/>
                <a:ea typeface="Verdana" panose="020B0604030504040204" pitchFamily="34" charset="0"/>
                <a:cs typeface="Verdana" panose="020B0604030504040204" pitchFamily="34" charset="0"/>
              </a:rPr>
              <a:t> course. </a:t>
            </a:r>
          </a:p>
        </p:txBody>
      </p:sp>
    </p:spTree>
    <p:extLst>
      <p:ext uri="{BB962C8B-B14F-4D97-AF65-F5344CB8AC3E}">
        <p14:creationId xmlns:p14="http://schemas.microsoft.com/office/powerpoint/2010/main" val="194732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304801" y="1258933"/>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dirty="0">
                <a:solidFill>
                  <a:schemeClr val="dk1"/>
                </a:solidFill>
                <a:latin typeface="Verdana"/>
                <a:ea typeface="Verdana"/>
                <a:cs typeface="Verdana"/>
                <a:sym typeface="Verdana"/>
              </a:rPr>
              <a:t>West Nile Virus</a:t>
            </a:r>
          </a:p>
        </p:txBody>
      </p:sp>
      <p:sp>
        <p:nvSpPr>
          <p:cNvPr id="148" name="Shape 148"/>
          <p:cNvSpPr txBox="1"/>
          <p:nvPr/>
        </p:nvSpPr>
        <p:spPr>
          <a:xfrm>
            <a:off x="870736" y="2171950"/>
            <a:ext cx="7779059"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The virus appeared in the United States for the first time in 1999</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Humans, </a:t>
            </a:r>
            <a:r>
              <a:rPr lang="en-US" sz="2400" b="0" i="0" u="none" strike="noStrike" cap="none" dirty="0" smtClean="0">
                <a:solidFill>
                  <a:schemeClr val="dk1"/>
                </a:solidFill>
                <a:latin typeface="Verdana"/>
                <a:ea typeface="Verdana"/>
                <a:cs typeface="Verdana"/>
                <a:sym typeface="Verdana"/>
              </a:rPr>
              <a:t>exotic </a:t>
            </a:r>
            <a:r>
              <a:rPr lang="en-US" sz="2400" b="0" i="0" u="none" strike="noStrike" cap="none" dirty="0">
                <a:solidFill>
                  <a:schemeClr val="dk1"/>
                </a:solidFill>
                <a:latin typeface="Verdana"/>
                <a:ea typeface="Verdana"/>
                <a:cs typeface="Verdana"/>
                <a:sym typeface="Verdana"/>
              </a:rPr>
              <a:t>birds, crows, and horses can be infected with the virus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Birds are the </a:t>
            </a:r>
            <a:r>
              <a:rPr lang="en-US" sz="2400" b="0" i="0" u="none" strike="noStrike" cap="none" dirty="0" smtClean="0">
                <a:solidFill>
                  <a:schemeClr val="dk1"/>
                </a:solidFill>
                <a:latin typeface="Verdana"/>
                <a:ea typeface="Verdana"/>
                <a:cs typeface="Verdana"/>
                <a:sym typeface="Verdana"/>
              </a:rPr>
              <a:t>primary </a:t>
            </a:r>
            <a:r>
              <a:rPr lang="en-US" sz="2400" b="0" i="0" u="none" strike="noStrike" cap="none" dirty="0">
                <a:solidFill>
                  <a:schemeClr val="dk1"/>
                </a:solidFill>
                <a:latin typeface="Verdana"/>
                <a:ea typeface="Verdana"/>
                <a:cs typeface="Verdana"/>
                <a:sym typeface="Verdana"/>
              </a:rPr>
              <a:t>reservoirs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West Nile virus is </a:t>
            </a:r>
            <a:r>
              <a:rPr lang="en-US" sz="2400" b="0" i="0" u="none" strike="noStrike" cap="none" dirty="0" smtClean="0">
                <a:solidFill>
                  <a:schemeClr val="dk1"/>
                </a:solidFill>
                <a:latin typeface="Verdana"/>
                <a:ea typeface="Verdana"/>
                <a:cs typeface="Verdana"/>
                <a:sym typeface="Verdana"/>
              </a:rPr>
              <a:t>spread </a:t>
            </a:r>
            <a:r>
              <a:rPr lang="en-US" sz="2400" b="0" i="0" u="none" strike="noStrike" cap="none" dirty="0">
                <a:solidFill>
                  <a:schemeClr val="dk1"/>
                </a:solidFill>
                <a:latin typeface="Verdana"/>
                <a:ea typeface="Verdana"/>
                <a:cs typeface="Verdana"/>
                <a:sym typeface="Verdana"/>
              </a:rPr>
              <a:t>by </a:t>
            </a:r>
            <a:r>
              <a:rPr lang="en-US" sz="2400" b="0" i="0" u="none" strike="noStrike" cap="none" dirty="0" smtClean="0">
                <a:solidFill>
                  <a:schemeClr val="dk1"/>
                </a:solidFill>
                <a:latin typeface="Verdana"/>
                <a:ea typeface="Verdana"/>
                <a:cs typeface="Verdana"/>
                <a:sym typeface="Verdana"/>
              </a:rPr>
              <a:t>the bite of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infected mosquitoes</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Humans and </a:t>
            </a:r>
            <a:r>
              <a:rPr lang="en-US" sz="2400" b="0" i="0" u="none" strike="noStrike" cap="none" dirty="0" smtClean="0">
                <a:solidFill>
                  <a:schemeClr val="dk1"/>
                </a:solidFill>
                <a:latin typeface="Verdana"/>
                <a:ea typeface="Verdana"/>
                <a:cs typeface="Verdana"/>
                <a:sym typeface="Verdana"/>
              </a:rPr>
              <a:t>horses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are </a:t>
            </a:r>
            <a:r>
              <a:rPr lang="en-US" sz="2400" b="0" i="0" u="none" strike="noStrike" cap="none" dirty="0">
                <a:solidFill>
                  <a:schemeClr val="dk1"/>
                </a:solidFill>
                <a:latin typeface="Verdana"/>
                <a:ea typeface="Verdana"/>
                <a:cs typeface="Verdana"/>
                <a:sym typeface="Verdana"/>
              </a:rPr>
              <a:t>dead-end hosts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West Nile is now </a:t>
            </a:r>
            <a:r>
              <a:rPr lang="en-US" sz="2400" dirty="0">
                <a:solidFill>
                  <a:schemeClr val="dk1"/>
                </a:solidFill>
                <a:latin typeface="Verdana"/>
                <a:ea typeface="Verdana"/>
                <a:cs typeface="Verdana"/>
                <a:sym typeface="Verdana"/>
              </a:rPr>
              <a:t/>
            </a:r>
            <a:br>
              <a:rPr lang="en-US" sz="2400" dirty="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endemic </a:t>
            </a:r>
            <a:r>
              <a:rPr lang="en-US" sz="2400" b="0" i="0" u="none" strike="noStrike" cap="none" dirty="0">
                <a:solidFill>
                  <a:schemeClr val="dk1"/>
                </a:solidFill>
                <a:latin typeface="Verdana"/>
                <a:ea typeface="Verdana"/>
                <a:cs typeface="Verdana"/>
                <a:sym typeface="Verdana"/>
              </a:rPr>
              <a:t>in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North </a:t>
            </a:r>
            <a:r>
              <a:rPr lang="en-US" sz="2400" b="0" i="0" u="none" strike="noStrike" cap="none" dirty="0">
                <a:solidFill>
                  <a:schemeClr val="dk1"/>
                </a:solidFill>
                <a:latin typeface="Verdana"/>
                <a:ea typeface="Verdana"/>
                <a:cs typeface="Verdana"/>
                <a:sym typeface="Verdana"/>
              </a:rPr>
              <a:t>America</a:t>
            </a:r>
          </a:p>
        </p:txBody>
      </p:sp>
      <p:sp>
        <p:nvSpPr>
          <p:cNvPr id="149" name="Shape 149"/>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Emerging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98"/>
          <a:stretch/>
        </p:blipFill>
        <p:spPr>
          <a:xfrm>
            <a:off x="4741730" y="4418528"/>
            <a:ext cx="4085746" cy="21932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6" name="Shape 156"/>
          <p:cNvSpPr txBox="1"/>
          <p:nvPr/>
        </p:nvSpPr>
        <p:spPr>
          <a:xfrm>
            <a:off x="304801" y="1258933"/>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a:solidFill>
                  <a:schemeClr val="dk1"/>
                </a:solidFill>
                <a:latin typeface="Verdana"/>
                <a:ea typeface="Verdana"/>
                <a:cs typeface="Verdana"/>
                <a:sym typeface="Verdana"/>
              </a:rPr>
              <a:t>Avian Influenza H5N1</a:t>
            </a:r>
          </a:p>
        </p:txBody>
      </p:sp>
      <p:sp>
        <p:nvSpPr>
          <p:cNvPr id="157" name="Shape 157"/>
          <p:cNvSpPr txBox="1"/>
          <p:nvPr/>
        </p:nvSpPr>
        <p:spPr>
          <a:xfrm>
            <a:off x="727636" y="2400000"/>
            <a:ext cx="7829509"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H5N1 re-emerged in Southeast Asia in </a:t>
            </a:r>
            <a:r>
              <a:rPr lang="en-US" sz="2400" b="0" i="0" u="none" strike="noStrike" cap="none" dirty="0" smtClean="0">
                <a:solidFill>
                  <a:schemeClr val="dk1"/>
                </a:solidFill>
                <a:latin typeface="Verdana"/>
                <a:ea typeface="Verdana"/>
                <a:cs typeface="Verdana"/>
                <a:sym typeface="Verdana"/>
              </a:rPr>
              <a:t>2003</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Virus </a:t>
            </a:r>
            <a:r>
              <a:rPr lang="en-US" sz="2400" b="0" i="0" u="none" strike="noStrike" cap="none" dirty="0" smtClean="0">
                <a:solidFill>
                  <a:schemeClr val="dk1"/>
                </a:solidFill>
                <a:latin typeface="Verdana"/>
                <a:ea typeface="Verdana"/>
                <a:cs typeface="Verdana"/>
                <a:sym typeface="Verdana"/>
              </a:rPr>
              <a:t>is classified as a </a:t>
            </a:r>
            <a:r>
              <a:rPr lang="en-US" sz="2400" b="0" i="0" u="none" strike="noStrike" cap="none" dirty="0">
                <a:solidFill>
                  <a:schemeClr val="dk1"/>
                </a:solidFill>
                <a:latin typeface="Verdana"/>
                <a:ea typeface="Verdana"/>
                <a:cs typeface="Verdana"/>
                <a:sym typeface="Verdana"/>
              </a:rPr>
              <a:t>highly pathogenic avian influenza (HPAI) virus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Over 100 million birds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died </a:t>
            </a:r>
            <a:r>
              <a:rPr lang="en-US" sz="2400" b="0" i="0" u="none" strike="noStrike" cap="none" dirty="0">
                <a:solidFill>
                  <a:schemeClr val="dk1"/>
                </a:solidFill>
                <a:latin typeface="Verdana"/>
                <a:ea typeface="Verdana"/>
                <a:cs typeface="Verdana"/>
                <a:sym typeface="Verdana"/>
              </a:rPr>
              <a:t>or were culled</a:t>
            </a:r>
          </a:p>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Over 800 </a:t>
            </a:r>
            <a:r>
              <a:rPr lang="en-US" sz="2400" b="0" i="0" u="none" strike="noStrike" cap="none" dirty="0">
                <a:solidFill>
                  <a:schemeClr val="dk1"/>
                </a:solidFill>
                <a:latin typeface="Verdana"/>
                <a:ea typeface="Verdana"/>
                <a:cs typeface="Verdana"/>
                <a:sym typeface="Verdana"/>
              </a:rPr>
              <a:t>cases of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H5N1 influenza were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reported in people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as of early 2017</a:t>
            </a:r>
            <a:endParaRPr lang="en-US" sz="2400" b="0" i="0" u="none" strike="noStrike" cap="none" dirty="0">
              <a:solidFill>
                <a:schemeClr val="dk1"/>
              </a:solidFill>
              <a:latin typeface="Verdana"/>
              <a:ea typeface="Verdana"/>
              <a:cs typeface="Verdana"/>
              <a:sym typeface="Verdana"/>
            </a:endParaRPr>
          </a:p>
        </p:txBody>
      </p:sp>
      <p:sp>
        <p:nvSpPr>
          <p:cNvPr id="158" name="Shape 158"/>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Emerging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533" y="3516924"/>
            <a:ext cx="3476612" cy="30236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l="5658" r="8090" b="6959"/>
          <a:stretch/>
        </p:blipFill>
        <p:spPr>
          <a:xfrm>
            <a:off x="2593549" y="984925"/>
            <a:ext cx="3956898" cy="5523501"/>
          </a:xfrm>
          <a:prstGeom prst="rect">
            <a:avLst/>
          </a:prstGeom>
          <a:noFill/>
          <a:ln>
            <a:noFill/>
          </a:ln>
        </p:spPr>
      </p:pic>
      <p:sp>
        <p:nvSpPr>
          <p:cNvPr id="165" name="Shape 165"/>
          <p:cNvSpPr txBox="1"/>
          <p:nvPr/>
        </p:nvSpPr>
        <p:spPr>
          <a:xfrm>
            <a:off x="621324" y="338594"/>
            <a:ext cx="852267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dirty="0">
                <a:solidFill>
                  <a:schemeClr val="dk1"/>
                </a:solidFill>
                <a:latin typeface="Verdana"/>
                <a:ea typeface="Verdana"/>
                <a:cs typeface="Verdana"/>
                <a:sym typeface="Verdana"/>
              </a:rPr>
              <a:t>Recent Emerging Diseases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Emerging Zoonotic Diseases</a:t>
            </a:r>
            <a:endParaRPr lang="en-US" sz="40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69" y="1706790"/>
            <a:ext cx="7950062" cy="3859997"/>
          </a:xfrm>
          <a:prstGeom prst="rect">
            <a:avLst/>
          </a:prstGeom>
        </p:spPr>
      </p:pic>
      <p:sp>
        <p:nvSpPr>
          <p:cNvPr id="3" name="Rectangle 2"/>
          <p:cNvSpPr/>
          <p:nvPr/>
        </p:nvSpPr>
        <p:spPr>
          <a:xfrm>
            <a:off x="3568106" y="5935412"/>
            <a:ext cx="1996059" cy="307777"/>
          </a:xfrm>
          <a:prstGeom prst="rect">
            <a:avLst/>
          </a:prstGeom>
        </p:spPr>
        <p:txBody>
          <a:bodyPr wrap="none">
            <a:spAutoFit/>
          </a:bodyPr>
          <a:lstStyle/>
          <a:p>
            <a:pPr algn="ctr"/>
            <a:r>
              <a:rPr lang="en-US" u="sng" dirty="0">
                <a:solidFill>
                  <a:srgbClr val="0000FF"/>
                </a:solidFill>
                <a:latin typeface="Articulate Light" panose="02000503040000020004" pitchFamily="2" charset="0"/>
              </a:rPr>
              <a:t>www.oie.int/onehealth </a:t>
            </a:r>
            <a:endParaRPr lang="en-US" sz="700" u="sng" dirty="0">
              <a:solidFill>
                <a:prstClr val="black"/>
              </a:solidFill>
              <a:latin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Why Worry About Zoonoses?</a:t>
            </a:r>
          </a:p>
        </p:txBody>
      </p:sp>
      <p:sp>
        <p:nvSpPr>
          <p:cNvPr id="172" name="Shape 172"/>
          <p:cNvSpPr txBox="1"/>
          <p:nvPr/>
        </p:nvSpPr>
        <p:spPr>
          <a:xfrm>
            <a:off x="2907589" y="2256650"/>
            <a:ext cx="3317100"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Animal </a:t>
            </a:r>
            <a:r>
              <a:rPr lang="en-US" sz="2400" b="0" i="0" u="none" strike="noStrike" cap="none" dirty="0">
                <a:solidFill>
                  <a:schemeClr val="dk1"/>
                </a:solidFill>
                <a:latin typeface="Verdana"/>
                <a:ea typeface="Verdana"/>
                <a:cs typeface="Verdana"/>
                <a:sym typeface="Verdana"/>
              </a:rPr>
              <a:t>Health</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Personal Health</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Public Health</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Food Safety</a:t>
            </a:r>
          </a:p>
        </p:txBody>
      </p:sp>
    </p:spTree>
    <p:extLst>
      <p:ext uri="{BB962C8B-B14F-4D97-AF65-F5344CB8AC3E}">
        <p14:creationId xmlns:p14="http://schemas.microsoft.com/office/powerpoint/2010/main" val="19328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208" name="Shape 208"/>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Animal Health</a:t>
            </a:r>
          </a:p>
        </p:txBody>
      </p:sp>
      <p:sp>
        <p:nvSpPr>
          <p:cNvPr id="5" name="Shape 157"/>
          <p:cNvSpPr txBox="1"/>
          <p:nvPr/>
        </p:nvSpPr>
        <p:spPr>
          <a:xfrm>
            <a:off x="651381" y="1610093"/>
            <a:ext cx="7829509" cy="4846201"/>
          </a:xfrm>
          <a:prstGeom prst="rect">
            <a:avLst/>
          </a:prstGeom>
          <a:noFill/>
          <a:ln>
            <a:noFill/>
          </a:ln>
        </p:spPr>
        <p:txBody>
          <a:bodyPr lIns="91425" tIns="45700" rIns="91425" bIns="45700" anchor="t" anchorCtr="0">
            <a:noAutofit/>
          </a:bodyPr>
          <a:lstStyle/>
          <a:p>
            <a:pPr marL="285750" lvl="0" indent="-285750">
              <a:buClr>
                <a:schemeClr val="dk1"/>
              </a:buClr>
              <a:buSzPct val="100000"/>
              <a:buFont typeface="Verdana"/>
              <a:buChar char="●"/>
            </a:pPr>
            <a:r>
              <a:rPr lang="en-US" sz="2400" dirty="0">
                <a:solidFill>
                  <a:schemeClr val="dk1"/>
                </a:solidFill>
                <a:latin typeface="Verdana"/>
                <a:ea typeface="Verdana"/>
                <a:cs typeface="Verdana"/>
                <a:sym typeface="Verdana"/>
              </a:rPr>
              <a:t>May appear healthy </a:t>
            </a:r>
            <a:endParaRPr lang="en-US" sz="2400" dirty="0" smtClean="0">
              <a:solidFill>
                <a:schemeClr val="dk1"/>
              </a:solidFill>
              <a:latin typeface="Verdana"/>
              <a:ea typeface="Verdana"/>
              <a:cs typeface="Verdana"/>
              <a:sym typeface="Verdana"/>
            </a:endParaRPr>
          </a:p>
          <a:p>
            <a:pPr marL="285750" lvl="1" indent="-285750">
              <a:buClr>
                <a:schemeClr val="dk1"/>
              </a:buClr>
              <a:buSzPct val="100000"/>
              <a:buFont typeface="Verdana"/>
              <a:buChar char="●"/>
            </a:pPr>
            <a:r>
              <a:rPr lang="en-US" sz="2400" dirty="0" smtClean="0">
                <a:solidFill>
                  <a:schemeClr val="dk1"/>
                </a:solidFill>
                <a:latin typeface="Verdana"/>
                <a:ea typeface="Verdana"/>
                <a:cs typeface="Verdana"/>
                <a:sym typeface="Verdana"/>
              </a:rPr>
              <a:t>Other clinical signs</a:t>
            </a:r>
            <a:endParaRPr lang="en-US" sz="2200" dirty="0" smtClean="0">
              <a:solidFill>
                <a:schemeClr val="dk1"/>
              </a:solidFill>
              <a:latin typeface="Verdana"/>
              <a:ea typeface="Verdana"/>
              <a:cs typeface="Verdana"/>
              <a:sym typeface="Verdana"/>
            </a:endParaRP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Decreased weight gain</a:t>
            </a: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Poor performance</a:t>
            </a:r>
          </a:p>
          <a:p>
            <a:pPr marL="742950" lvl="1" indent="-273050">
              <a:buClr>
                <a:schemeClr val="dk1"/>
              </a:buClr>
              <a:buSzPct val="100000"/>
              <a:buFont typeface="Verdana"/>
              <a:buChar char="○"/>
            </a:pPr>
            <a:r>
              <a:rPr lang="en-US" sz="2200" b="0" i="0" u="none" strike="noStrike" cap="none" dirty="0" smtClean="0">
                <a:solidFill>
                  <a:schemeClr val="dk1"/>
                </a:solidFill>
                <a:latin typeface="Verdana"/>
                <a:ea typeface="Verdana"/>
                <a:cs typeface="Verdana"/>
                <a:sym typeface="Verdana"/>
              </a:rPr>
              <a:t>Decreased production</a:t>
            </a:r>
          </a:p>
          <a:p>
            <a:pPr marL="742950" lvl="1" indent="-273050">
              <a:buClr>
                <a:schemeClr val="dk1"/>
              </a:buClr>
              <a:buSzPct val="100000"/>
              <a:buFont typeface="Verdana"/>
              <a:buChar char="○"/>
            </a:pPr>
            <a:r>
              <a:rPr lang="en-US" sz="2200" dirty="0" smtClean="0">
                <a:solidFill>
                  <a:schemeClr val="dk1"/>
                </a:solidFill>
                <a:latin typeface="Verdana"/>
                <a:ea typeface="Verdana"/>
                <a:cs typeface="Verdana"/>
                <a:sym typeface="Verdana"/>
              </a:rPr>
              <a:t>Severe disease</a:t>
            </a:r>
          </a:p>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Do not take sick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animals to a show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or fair</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57" y="3493868"/>
            <a:ext cx="4034357" cy="29624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6" name="Shape 21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Personal Health</a:t>
            </a:r>
          </a:p>
        </p:txBody>
      </p:sp>
      <p:sp>
        <p:nvSpPr>
          <p:cNvPr id="217" name="Shape 217"/>
          <p:cNvSpPr txBox="1"/>
          <p:nvPr/>
        </p:nvSpPr>
        <p:spPr>
          <a:xfrm>
            <a:off x="576197" y="1610094"/>
            <a:ext cx="8089528" cy="3416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Verdana"/>
                <a:ea typeface="Verdana"/>
                <a:cs typeface="Verdana"/>
                <a:sym typeface="Verdana"/>
              </a:rPr>
              <a:t>People </a:t>
            </a:r>
            <a:r>
              <a:rPr lang="en-US" sz="2400" dirty="0" smtClean="0">
                <a:solidFill>
                  <a:schemeClr val="dk1"/>
                </a:solidFill>
                <a:latin typeface="Verdana"/>
                <a:ea typeface="Verdana"/>
                <a:cs typeface="Verdana"/>
                <a:sym typeface="Verdana"/>
              </a:rPr>
              <a:t>who are in close contact with animals are at an </a:t>
            </a:r>
            <a:r>
              <a:rPr lang="en-US" sz="2400" dirty="0">
                <a:solidFill>
                  <a:schemeClr val="dk1"/>
                </a:solidFill>
                <a:latin typeface="Verdana"/>
                <a:ea typeface="Verdana"/>
                <a:cs typeface="Verdana"/>
                <a:sym typeface="Verdana"/>
              </a:rPr>
              <a:t>increased </a:t>
            </a:r>
            <a:r>
              <a:rPr lang="en-US" sz="2400" dirty="0" smtClean="0">
                <a:solidFill>
                  <a:schemeClr val="dk1"/>
                </a:solidFill>
                <a:latin typeface="Verdana"/>
                <a:ea typeface="Verdana"/>
                <a:cs typeface="Verdana"/>
                <a:sym typeface="Verdana"/>
              </a:rPr>
              <a:t>risk of being infected with </a:t>
            </a:r>
            <a:r>
              <a:rPr lang="en-US" sz="2400" dirty="0">
                <a:solidFill>
                  <a:schemeClr val="dk1"/>
                </a:solidFill>
                <a:latin typeface="Verdana"/>
                <a:ea typeface="Verdana"/>
                <a:cs typeface="Verdana"/>
                <a:sym typeface="Verdana"/>
              </a:rPr>
              <a:t>zoonotic </a:t>
            </a:r>
            <a:r>
              <a:rPr lang="en-US" sz="2400" dirty="0" smtClean="0">
                <a:solidFill>
                  <a:schemeClr val="dk1"/>
                </a:solidFill>
                <a:latin typeface="Verdana"/>
                <a:ea typeface="Verdana"/>
                <a:cs typeface="Verdana"/>
                <a:sym typeface="Verdana"/>
              </a:rPr>
              <a:t>diseases. Some people have an increased risk of developing severe complications if infected:</a:t>
            </a:r>
            <a:endParaRPr lang="en-US" sz="2400" dirty="0">
              <a:solidFill>
                <a:schemeClr val="dk1"/>
              </a:solidFill>
              <a:latin typeface="Verdana"/>
              <a:ea typeface="Verdana"/>
              <a:cs typeface="Verdana"/>
              <a:sym typeface="Verdana"/>
            </a:endParaRPr>
          </a:p>
          <a:p>
            <a:pPr marL="742950" marR="0" lvl="1"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Children less than 5 years of age</a:t>
            </a:r>
            <a:endParaRPr lang="en-US" sz="2400" b="0" i="0" u="none" strike="noStrike" cap="none" dirty="0">
              <a:solidFill>
                <a:schemeClr val="dk1"/>
              </a:solidFill>
              <a:latin typeface="Verdana"/>
              <a:ea typeface="Verdana"/>
              <a:cs typeface="Verdana"/>
              <a:sym typeface="Verdana"/>
            </a:endParaRP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Pregnant women</a:t>
            </a:r>
          </a:p>
          <a:p>
            <a:pPr marL="742950" marR="0" lvl="1"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People older than 65 years</a:t>
            </a:r>
          </a:p>
          <a:p>
            <a:pPr marL="742950" marR="0" lvl="1"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with weakened immune systems</a:t>
            </a:r>
          </a:p>
          <a:p>
            <a:pPr marL="742950" marR="0" lvl="1"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People with certain medical conditions</a:t>
            </a:r>
            <a:endParaRPr lang="en-US" sz="2400" b="0" i="0" u="none" strike="noStrike" cap="none" dirty="0">
              <a:solidFill>
                <a:schemeClr val="dk1"/>
              </a:solidFill>
              <a:latin typeface="Verdana"/>
              <a:ea typeface="Verdana"/>
              <a:cs typeface="Verdana"/>
              <a:sym typeface="Verdana"/>
            </a:endParaRPr>
          </a:p>
          <a:p>
            <a:pPr marL="0" marR="0" lvl="0" indent="0" algn="l" rtl="0">
              <a:spcBef>
                <a:spcPts val="0"/>
              </a:spcBef>
              <a:buNone/>
            </a:pPr>
            <a:endParaRPr sz="2400" dirty="0">
              <a:solidFill>
                <a:schemeClr val="dk1"/>
              </a:solidFill>
              <a:latin typeface="Verdana"/>
              <a:ea typeface="Verdana"/>
              <a:cs typeface="Verdana"/>
              <a:sym typeface="Verdana"/>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808" b="20899"/>
          <a:stretch/>
        </p:blipFill>
        <p:spPr>
          <a:xfrm>
            <a:off x="1726176" y="4983289"/>
            <a:ext cx="5691649" cy="1478959"/>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9" name="Shape 179"/>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Public Health</a:t>
            </a:r>
            <a:endParaRPr lang="en-US" sz="4000" b="0" i="0" u="none" strike="noStrike" cap="none" dirty="0">
              <a:solidFill>
                <a:schemeClr val="dk1"/>
              </a:solidFill>
              <a:latin typeface="Verdana"/>
              <a:ea typeface="Verdana"/>
              <a:cs typeface="Verdana"/>
              <a:sym typeface="Verdana"/>
            </a:endParaRPr>
          </a:p>
        </p:txBody>
      </p:sp>
      <p:sp>
        <p:nvSpPr>
          <p:cNvPr id="180" name="Shape 180"/>
          <p:cNvSpPr txBox="1"/>
          <p:nvPr/>
        </p:nvSpPr>
        <p:spPr>
          <a:xfrm>
            <a:off x="760911" y="1411598"/>
            <a:ext cx="7379700"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Influenza viruses have the ability to cause severe disease in humans and animals</a:t>
            </a:r>
          </a:p>
          <a:p>
            <a:pPr marL="285750" marR="0" lvl="0"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Zoonotic </a:t>
            </a:r>
            <a:r>
              <a:rPr lang="en-US" sz="2400" b="0" i="0" u="none" strike="noStrike" cap="none" dirty="0">
                <a:solidFill>
                  <a:schemeClr val="dk1"/>
                </a:solidFill>
                <a:latin typeface="Verdana"/>
                <a:ea typeface="Verdana"/>
                <a:cs typeface="Verdana"/>
                <a:sym typeface="Verdana"/>
              </a:rPr>
              <a:t>influenza: Influenza A viruses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Avian and swine </a:t>
            </a:r>
            <a:r>
              <a:rPr lang="en-US" sz="2200" b="0" i="0" u="none" strike="noStrike" cap="none" dirty="0" smtClean="0">
                <a:solidFill>
                  <a:schemeClr val="dk1"/>
                </a:solidFill>
                <a:latin typeface="Verdana"/>
                <a:ea typeface="Verdana"/>
                <a:cs typeface="Verdana"/>
                <a:sym typeface="Verdana"/>
              </a:rPr>
              <a:t>origin</a:t>
            </a:r>
          </a:p>
          <a:p>
            <a:pPr marL="285750" lvl="0" indent="-285750"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in close contact with animals or living in crowed areas are more likely to be infected with influenza A viruses</a:t>
            </a:r>
          </a:p>
          <a:p>
            <a:pPr marL="285750" lvl="0" indent="-285750"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at a high risk for developing complications from influenza: </a:t>
            </a:r>
          </a:p>
          <a:p>
            <a:pPr marL="742950" lvl="1" indent="-273050" rtl="0">
              <a:spcBef>
                <a:spcPts val="0"/>
              </a:spcBef>
              <a:buClr>
                <a:schemeClr val="dk1"/>
              </a:buClr>
              <a:buSzPct val="100000"/>
              <a:buFont typeface="Verdana"/>
              <a:buChar char="○"/>
            </a:pPr>
            <a:r>
              <a:rPr lang="en-US" sz="2200" dirty="0" smtClean="0">
                <a:solidFill>
                  <a:schemeClr val="dk1"/>
                </a:solidFill>
                <a:latin typeface="Verdana"/>
                <a:ea typeface="Verdana"/>
                <a:cs typeface="Verdana"/>
                <a:sym typeface="Verdana"/>
              </a:rPr>
              <a:t>Children less than 5 years of age</a:t>
            </a:r>
            <a:endParaRPr lang="en-US" sz="2200" dirty="0">
              <a:solidFill>
                <a:schemeClr val="dk1"/>
              </a:solidFill>
              <a:latin typeface="Verdana"/>
              <a:ea typeface="Verdana"/>
              <a:cs typeface="Verdana"/>
              <a:sym typeface="Verdana"/>
            </a:endParaRPr>
          </a:p>
          <a:p>
            <a:pPr marL="742950" lvl="1" indent="-273050" rtl="0">
              <a:spcBef>
                <a:spcPts val="0"/>
              </a:spcBef>
              <a:buClr>
                <a:schemeClr val="dk1"/>
              </a:buClr>
              <a:buSzPct val="100000"/>
              <a:buFont typeface="Verdana"/>
              <a:buChar char="○"/>
            </a:pPr>
            <a:r>
              <a:rPr lang="en-US" sz="2200" dirty="0">
                <a:solidFill>
                  <a:schemeClr val="dk1"/>
                </a:solidFill>
                <a:latin typeface="Verdana"/>
                <a:ea typeface="Verdana"/>
                <a:cs typeface="Verdana"/>
                <a:sym typeface="Verdana"/>
              </a:rPr>
              <a:t>Pregnant women</a:t>
            </a:r>
          </a:p>
          <a:p>
            <a:pPr marL="742950" lvl="1" indent="-273050" rtl="0">
              <a:spcBef>
                <a:spcPts val="0"/>
              </a:spcBef>
              <a:buClr>
                <a:schemeClr val="dk1"/>
              </a:buClr>
              <a:buSzPct val="100000"/>
              <a:buFont typeface="Verdana"/>
              <a:buChar char="○"/>
            </a:pPr>
            <a:r>
              <a:rPr lang="en-US" sz="2200" dirty="0">
                <a:solidFill>
                  <a:schemeClr val="dk1"/>
                </a:solidFill>
                <a:latin typeface="Verdana"/>
                <a:ea typeface="Verdana"/>
                <a:cs typeface="Verdana"/>
                <a:sym typeface="Verdana"/>
              </a:rPr>
              <a:t>People </a:t>
            </a:r>
            <a:r>
              <a:rPr lang="en-US" sz="2200" dirty="0" smtClean="0">
                <a:solidFill>
                  <a:schemeClr val="dk1"/>
                </a:solidFill>
                <a:latin typeface="Verdana"/>
                <a:ea typeface="Verdana"/>
                <a:cs typeface="Verdana"/>
                <a:sym typeface="Verdana"/>
              </a:rPr>
              <a:t>older than 65 years</a:t>
            </a:r>
            <a:endParaRPr lang="en-US" sz="2200" dirty="0">
              <a:solidFill>
                <a:schemeClr val="dk1"/>
              </a:solidFill>
              <a:latin typeface="Verdana"/>
              <a:ea typeface="Verdana"/>
              <a:cs typeface="Verdana"/>
              <a:sym typeface="Verdana"/>
            </a:endParaRPr>
          </a:p>
          <a:p>
            <a:pPr marL="742950" lvl="1" indent="-273050" rtl="0">
              <a:spcBef>
                <a:spcPts val="0"/>
              </a:spcBef>
              <a:buClr>
                <a:schemeClr val="dk1"/>
              </a:buClr>
              <a:buSzPct val="100000"/>
              <a:buFont typeface="Verdana"/>
              <a:buChar char="○"/>
            </a:pPr>
            <a:r>
              <a:rPr lang="en-US" sz="2200" dirty="0">
                <a:solidFill>
                  <a:schemeClr val="dk1"/>
                </a:solidFill>
                <a:latin typeface="Verdana"/>
                <a:ea typeface="Verdana"/>
                <a:cs typeface="Verdana"/>
                <a:sym typeface="Verdana"/>
              </a:rPr>
              <a:t>People with weakened immune systems</a:t>
            </a:r>
          </a:p>
          <a:p>
            <a:pPr marL="742950" lvl="1" indent="-273050" rtl="0">
              <a:spcBef>
                <a:spcPts val="0"/>
              </a:spcBef>
              <a:buClr>
                <a:schemeClr val="dk1"/>
              </a:buClr>
              <a:buSzPct val="100000"/>
              <a:buFont typeface="Verdana"/>
              <a:buChar char="○"/>
            </a:pPr>
            <a:r>
              <a:rPr lang="en-US" sz="2200" dirty="0">
                <a:solidFill>
                  <a:schemeClr val="dk1"/>
                </a:solidFill>
                <a:latin typeface="Verdana"/>
                <a:ea typeface="Verdana"/>
                <a:cs typeface="Verdana"/>
                <a:sym typeface="Verdana"/>
              </a:rPr>
              <a:t>People with </a:t>
            </a:r>
            <a:r>
              <a:rPr lang="en-US" sz="2200" dirty="0" smtClean="0">
                <a:solidFill>
                  <a:schemeClr val="dk1"/>
                </a:solidFill>
                <a:latin typeface="Verdana"/>
                <a:ea typeface="Verdana"/>
                <a:cs typeface="Verdana"/>
                <a:sym typeface="Verdana"/>
              </a:rPr>
              <a:t>certain medical condition</a:t>
            </a:r>
          </a:p>
          <a:p>
            <a:pPr marL="742950" lvl="1" indent="-273050" rtl="0">
              <a:spcBef>
                <a:spcPts val="0"/>
              </a:spcBef>
              <a:buClr>
                <a:schemeClr val="dk1"/>
              </a:buClr>
              <a:buSzPct val="100000"/>
              <a:buFont typeface="Verdana"/>
              <a:buChar char="○"/>
            </a:pPr>
            <a:endParaRPr lang="en-US" sz="2200" dirty="0" smtClean="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7" name="Shape 187"/>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smtClean="0">
                <a:solidFill>
                  <a:schemeClr val="dk1"/>
                </a:solidFill>
                <a:latin typeface="Verdana"/>
                <a:ea typeface="Verdana"/>
                <a:cs typeface="Verdana"/>
                <a:sym typeface="Verdana"/>
              </a:rPr>
              <a:t>Public Health</a:t>
            </a:r>
            <a:endParaRPr lang="en-US" sz="4000" dirty="0">
              <a:solidFill>
                <a:schemeClr val="dk1"/>
              </a:solidFill>
              <a:latin typeface="Verdana"/>
              <a:ea typeface="Verdana"/>
              <a:cs typeface="Verdana"/>
              <a:sym typeface="Verdana"/>
            </a:endParaRPr>
          </a:p>
        </p:txBody>
      </p:sp>
      <p:pic>
        <p:nvPicPr>
          <p:cNvPr id="188" name="Shape 188"/>
          <p:cNvPicPr preferRelativeResize="0"/>
          <p:nvPr/>
        </p:nvPicPr>
        <p:blipFill rotWithShape="1">
          <a:blip r:embed="rId3">
            <a:alphaModFix/>
          </a:blip>
          <a:srcRect t="57824" b="5437"/>
          <a:stretch/>
        </p:blipFill>
        <p:spPr>
          <a:xfrm>
            <a:off x="432364" y="1893193"/>
            <a:ext cx="8275810" cy="3361385"/>
          </a:xfrm>
          <a:prstGeom prst="rect">
            <a:avLst/>
          </a:prstGeom>
          <a:noFill/>
          <a:ln>
            <a:noFill/>
          </a:ln>
          <a:effectLst>
            <a:outerShdw blurRad="50800" dist="38100" dir="2700000" algn="tl" rotWithShape="0">
              <a:prstClr val="black">
                <a:alpha val="40000"/>
              </a:prstClr>
            </a:outerShdw>
          </a:effectLst>
        </p:spPr>
      </p:pic>
      <p:sp>
        <p:nvSpPr>
          <p:cNvPr id="189" name="Shape 189"/>
          <p:cNvSpPr txBox="1"/>
          <p:nvPr/>
        </p:nvSpPr>
        <p:spPr>
          <a:xfrm>
            <a:off x="432364" y="2005991"/>
            <a:ext cx="3185376"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1E4E79"/>
                </a:solidFill>
                <a:latin typeface="Arial"/>
                <a:ea typeface="Arial"/>
                <a:cs typeface="Arial"/>
                <a:sym typeface="Arial"/>
              </a:rPr>
              <a:t>Hemagglutinin (H)</a:t>
            </a:r>
          </a:p>
        </p:txBody>
      </p:sp>
      <p:sp>
        <p:nvSpPr>
          <p:cNvPr id="190" name="Shape 190"/>
          <p:cNvSpPr txBox="1"/>
          <p:nvPr/>
        </p:nvSpPr>
        <p:spPr>
          <a:xfrm>
            <a:off x="5650362" y="2005991"/>
            <a:ext cx="3185376"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rgbClr val="00B050"/>
                </a:solidFill>
                <a:latin typeface="Arial"/>
                <a:ea typeface="Arial"/>
                <a:cs typeface="Arial"/>
                <a:sym typeface="Arial"/>
              </a:rPr>
              <a:t>Neuraminidase (N)</a:t>
            </a:r>
          </a:p>
        </p:txBody>
      </p:sp>
      <p:cxnSp>
        <p:nvCxnSpPr>
          <p:cNvPr id="191" name="Shape 191"/>
          <p:cNvCxnSpPr/>
          <p:nvPr/>
        </p:nvCxnSpPr>
        <p:spPr>
          <a:xfrm>
            <a:off x="2025051" y="2467656"/>
            <a:ext cx="1181787" cy="211149"/>
          </a:xfrm>
          <a:prstGeom prst="straightConnector1">
            <a:avLst/>
          </a:prstGeom>
          <a:noFill/>
          <a:ln w="38100" cap="flat" cmpd="sng">
            <a:solidFill>
              <a:srgbClr val="1E4E79"/>
            </a:solidFill>
            <a:prstDash val="solid"/>
            <a:miter/>
            <a:headEnd type="none" w="med" len="med"/>
            <a:tailEnd type="triangle" w="lg" len="lg"/>
          </a:ln>
        </p:spPr>
      </p:cxnSp>
      <p:cxnSp>
        <p:nvCxnSpPr>
          <p:cNvPr id="192" name="Shape 192"/>
          <p:cNvCxnSpPr/>
          <p:nvPr/>
        </p:nvCxnSpPr>
        <p:spPr>
          <a:xfrm flipH="1">
            <a:off x="6040192" y="2467656"/>
            <a:ext cx="1378038" cy="211149"/>
          </a:xfrm>
          <a:prstGeom prst="straightConnector1">
            <a:avLst/>
          </a:prstGeom>
          <a:noFill/>
          <a:ln w="38100" cap="flat" cmpd="sng">
            <a:solidFill>
              <a:srgbClr val="00B050"/>
            </a:solidFill>
            <a:prstDash val="solid"/>
            <a:miter/>
            <a:headEnd type="none" w="med" len="med"/>
            <a:tailEnd type="triangl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9" name="Shape 199"/>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smtClean="0">
                <a:solidFill>
                  <a:schemeClr val="dk1"/>
                </a:solidFill>
                <a:latin typeface="Verdana"/>
                <a:ea typeface="Verdana"/>
                <a:cs typeface="Verdana"/>
                <a:sym typeface="Verdana"/>
              </a:rPr>
              <a:t>Public Health</a:t>
            </a:r>
            <a:endParaRPr lang="en-US" sz="4000" dirty="0">
              <a:solidFill>
                <a:schemeClr val="dk1"/>
              </a:solidFill>
              <a:latin typeface="Verdana"/>
              <a:ea typeface="Verdana"/>
              <a:cs typeface="Verdana"/>
              <a:sym typeface="Verdana"/>
            </a:endParaRPr>
          </a:p>
        </p:txBody>
      </p:sp>
      <p:pic>
        <p:nvPicPr>
          <p:cNvPr id="200" name="Shape 200"/>
          <p:cNvPicPr preferRelativeResize="0"/>
          <p:nvPr/>
        </p:nvPicPr>
        <p:blipFill rotWithShape="1">
          <a:blip r:embed="rId3">
            <a:alphaModFix/>
          </a:blip>
          <a:srcRect t="36244"/>
          <a:stretch/>
        </p:blipFill>
        <p:spPr>
          <a:xfrm>
            <a:off x="480499" y="1725768"/>
            <a:ext cx="8161225" cy="4020699"/>
          </a:xfrm>
          <a:prstGeom prst="rect">
            <a:avLst/>
          </a:prstGeom>
          <a:noFill/>
          <a:ln>
            <a:noFill/>
          </a:ln>
          <a:effectLst/>
        </p:spPr>
      </p:pic>
      <p:sp>
        <p:nvSpPr>
          <p:cNvPr id="201" name="Shape 201"/>
          <p:cNvSpPr/>
          <p:nvPr/>
        </p:nvSpPr>
        <p:spPr>
          <a:xfrm>
            <a:off x="824248" y="1738648"/>
            <a:ext cx="579549" cy="56666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
          <a:stretch/>
        </p:blipFill>
        <p:spPr>
          <a:xfrm>
            <a:off x="627320" y="785957"/>
            <a:ext cx="7889360" cy="4746796"/>
          </a:xfrm>
          <a:prstGeom prst="rect">
            <a:avLst/>
          </a:prstGeom>
        </p:spPr>
      </p:pic>
      <p:sp>
        <p:nvSpPr>
          <p:cNvPr id="5" name="Rectangle 4"/>
          <p:cNvSpPr/>
          <p:nvPr/>
        </p:nvSpPr>
        <p:spPr>
          <a:xfrm>
            <a:off x="221064" y="5663377"/>
            <a:ext cx="8701873" cy="1169551"/>
          </a:xfrm>
          <a:prstGeom prst="rect">
            <a:avLst/>
          </a:prstGeom>
        </p:spPr>
        <p:txBody>
          <a:bodyPr wrap="square">
            <a:spAutoFit/>
          </a:bodyPr>
          <a:lstStyle/>
          <a:p>
            <a:pPr algn="just"/>
            <a:r>
              <a:rPr lang="en-US" dirty="0">
                <a:latin typeface="Articulate Light" panose="02000503040000020004" pitchFamily="2" charset="0"/>
              </a:rPr>
              <a:t>Iowa Department of Public Health receives funding for this project through a joint organizational partnership between the Council of State and Territorial Epidemiologists (CSTE) and the Centers for Disease Control and Prevention (CDC), provided by CSTE through sub-awards from the CDC cooperative agreement number: 5U38OT00143. The contents of this project are solely the responsibility of the authors and do not necessarily represent the official views of CDC or CSTE.</a:t>
            </a:r>
            <a:endParaRPr lang="en-US" dirty="0">
              <a:solidFill>
                <a:prstClr val="black"/>
              </a:solidFill>
              <a:latin typeface="Microsoft Sans Serif" panose="020B0604020202020204" pitchFamily="34" charset="0"/>
            </a:endParaRPr>
          </a:p>
        </p:txBody>
      </p:sp>
      <p:sp>
        <p:nvSpPr>
          <p:cNvPr id="6" name="Shape 96"/>
          <p:cNvSpPr txBox="1"/>
          <p:nvPr/>
        </p:nvSpPr>
        <p:spPr>
          <a:xfrm>
            <a:off x="1510644" y="78071"/>
            <a:ext cx="614280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smtClean="0">
                <a:solidFill>
                  <a:schemeClr val="dk1"/>
                </a:solidFill>
                <a:latin typeface="Verdana"/>
                <a:ea typeface="Verdana"/>
                <a:cs typeface="Verdana"/>
                <a:sym typeface="Verdana"/>
              </a:rPr>
              <a:t>Acknowledgements</a:t>
            </a:r>
            <a:endParaRPr lang="en-US" sz="40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96003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4" name="Shape 224"/>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Public </a:t>
            </a:r>
            <a:r>
              <a:rPr lang="en-US" sz="4000" dirty="0" smtClean="0">
                <a:solidFill>
                  <a:schemeClr val="dk1"/>
                </a:solidFill>
                <a:latin typeface="Verdana"/>
                <a:ea typeface="Verdana"/>
                <a:cs typeface="Verdana"/>
                <a:sym typeface="Verdana"/>
              </a:rPr>
              <a:t>Health</a:t>
            </a:r>
          </a:p>
          <a:p>
            <a:pPr marL="0" marR="0" lvl="0" indent="0" algn="ctr" rtl="0">
              <a:spcBef>
                <a:spcPts val="0"/>
              </a:spcBef>
              <a:buSzPct val="25000"/>
              <a:buNone/>
            </a:pPr>
            <a:r>
              <a:rPr lang="en-US" sz="3200" dirty="0" smtClean="0">
                <a:solidFill>
                  <a:schemeClr val="dk1"/>
                </a:solidFill>
                <a:latin typeface="Verdana"/>
                <a:ea typeface="Verdana"/>
                <a:cs typeface="Verdana"/>
                <a:sym typeface="Verdana"/>
              </a:rPr>
              <a:t>Example: Influenza Pandemics</a:t>
            </a:r>
            <a:endParaRPr lang="en-US" sz="3200" dirty="0">
              <a:solidFill>
                <a:schemeClr val="dk1"/>
              </a:solidFill>
              <a:latin typeface="Verdana"/>
              <a:ea typeface="Verdana"/>
              <a:cs typeface="Verdana"/>
              <a:sym typeface="Verdana"/>
            </a:endParaRPr>
          </a:p>
        </p:txBody>
      </p:sp>
      <p:sp>
        <p:nvSpPr>
          <p:cNvPr id="226" name="Shape 226"/>
          <p:cNvSpPr txBox="1"/>
          <p:nvPr/>
        </p:nvSpPr>
        <p:spPr>
          <a:xfrm>
            <a:off x="933736" y="2602522"/>
            <a:ext cx="7264800" cy="1498519"/>
          </a:xfrm>
          <a:prstGeom prst="rect">
            <a:avLst/>
          </a:prstGeom>
          <a:noFill/>
          <a:ln>
            <a:noFill/>
          </a:ln>
        </p:spPr>
        <p:txBody>
          <a:bodyPr lIns="91425" tIns="45700" rIns="91425" bIns="45700" anchor="t" anchorCtr="0">
            <a:noAutofit/>
          </a:bodyPr>
          <a:lstStyle/>
          <a:p>
            <a:pPr marL="800100" marR="0" lvl="1" indent="-34290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1918 </a:t>
            </a:r>
            <a:r>
              <a:rPr lang="en-US" sz="2400" b="0" i="0" u="none" strike="noStrike" cap="none" dirty="0">
                <a:solidFill>
                  <a:schemeClr val="dk1"/>
                </a:solidFill>
                <a:latin typeface="Verdana"/>
                <a:ea typeface="Verdana"/>
                <a:cs typeface="Verdana"/>
                <a:sym typeface="Verdana"/>
              </a:rPr>
              <a:t>Spanish Influenza H1N1 Pandemic</a:t>
            </a:r>
          </a:p>
          <a:p>
            <a:pPr marL="800100" marR="0" lvl="1" indent="-34290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1957</a:t>
            </a:r>
            <a:r>
              <a:rPr lang="en-US" sz="2400" dirty="0">
                <a:solidFill>
                  <a:schemeClr val="dk1"/>
                </a:solidFill>
                <a:latin typeface="Verdana"/>
                <a:ea typeface="Verdana"/>
                <a:cs typeface="Verdana"/>
                <a:sym typeface="Verdana"/>
              </a:rPr>
              <a:t>–1958</a:t>
            </a:r>
            <a:r>
              <a:rPr lang="en-US" sz="2400" b="0" i="0" u="none" strike="noStrike" cap="none" dirty="0">
                <a:solidFill>
                  <a:schemeClr val="dk1"/>
                </a:solidFill>
                <a:latin typeface="Verdana"/>
                <a:ea typeface="Verdana"/>
                <a:cs typeface="Verdana"/>
                <a:sym typeface="Verdana"/>
              </a:rPr>
              <a:t> Asian H2N2 Pandemic</a:t>
            </a:r>
          </a:p>
          <a:p>
            <a:pPr marL="800100" marR="0" lvl="1" indent="-34290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1968</a:t>
            </a:r>
            <a:r>
              <a:rPr lang="en-US" sz="2400" dirty="0">
                <a:solidFill>
                  <a:schemeClr val="dk1"/>
                </a:solidFill>
                <a:latin typeface="Verdana"/>
                <a:ea typeface="Verdana"/>
                <a:cs typeface="Verdana"/>
                <a:sym typeface="Verdana"/>
              </a:rPr>
              <a:t>–</a:t>
            </a:r>
            <a:r>
              <a:rPr lang="en-US" sz="2400" b="0" i="0" u="none" strike="noStrike" cap="none" dirty="0">
                <a:solidFill>
                  <a:schemeClr val="dk1"/>
                </a:solidFill>
                <a:latin typeface="Verdana"/>
                <a:ea typeface="Verdana"/>
                <a:cs typeface="Verdana"/>
                <a:sym typeface="Verdana"/>
              </a:rPr>
              <a:t>1969 Hong Kong H3N2 Pandemic</a:t>
            </a:r>
          </a:p>
          <a:p>
            <a:pPr marL="800100" marR="0" lvl="1" indent="-34290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2009 H1N1 Pandemic</a:t>
            </a:r>
          </a:p>
          <a:p>
            <a:pPr marL="342900" marR="0" lvl="0" indent="-342900" algn="l" rtl="0">
              <a:spcBef>
                <a:spcPts val="0"/>
              </a:spcBef>
              <a:buClr>
                <a:schemeClr val="dk1"/>
              </a:buClr>
              <a:buFont typeface="Arial"/>
              <a:buNone/>
            </a:pPr>
            <a:endParaRPr sz="2400" dirty="0">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3" name="Shape 233"/>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Food Safety</a:t>
            </a:r>
          </a:p>
        </p:txBody>
      </p:sp>
      <p:sp>
        <p:nvSpPr>
          <p:cNvPr id="234" name="Shape 234"/>
          <p:cNvSpPr txBox="1"/>
          <p:nvPr/>
        </p:nvSpPr>
        <p:spPr>
          <a:xfrm>
            <a:off x="1168037" y="1934762"/>
            <a:ext cx="67962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Foodborne pathogen: Disease-causing agent that is in or on the food we eat</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Examples: </a:t>
            </a:r>
            <a:r>
              <a:rPr lang="en-US" sz="2200" b="0" i="1" u="none" strike="noStrike" cap="none" dirty="0">
                <a:solidFill>
                  <a:schemeClr val="dk1"/>
                </a:solidFill>
                <a:latin typeface="Verdana"/>
                <a:ea typeface="Verdana"/>
                <a:cs typeface="Verdana"/>
                <a:sym typeface="Verdana"/>
              </a:rPr>
              <a:t>Salmonella, Campylobacter, Listeria, E. coli</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1 in 6 Americans will </a:t>
            </a:r>
            <a:r>
              <a:rPr lang="en-US" sz="2400" dirty="0" smtClean="0">
                <a:solidFill>
                  <a:schemeClr val="dk1"/>
                </a:solidFill>
                <a:latin typeface="Verdana"/>
                <a:ea typeface="Verdana"/>
                <a:cs typeface="Verdana"/>
                <a:sym typeface="Verdana"/>
              </a:rPr>
              <a:t>get </a:t>
            </a:r>
            <a:r>
              <a:rPr lang="en-US" sz="2400" dirty="0">
                <a:solidFill>
                  <a:schemeClr val="dk1"/>
                </a:solidFill>
                <a:latin typeface="Verdana"/>
                <a:ea typeface="Verdana"/>
                <a:cs typeface="Verdana"/>
                <a:sym typeface="Verdana"/>
              </a:rPr>
              <a:t>sick from a </a:t>
            </a:r>
            <a:br>
              <a:rPr lang="en-US" sz="2400" dirty="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foodborne </a:t>
            </a:r>
            <a:r>
              <a:rPr lang="en-US" sz="2400" dirty="0">
                <a:solidFill>
                  <a:schemeClr val="dk1"/>
                </a:solidFill>
                <a:latin typeface="Verdana"/>
                <a:ea typeface="Verdana"/>
                <a:cs typeface="Verdana"/>
                <a:sym typeface="Verdana"/>
              </a:rPr>
              <a:t>illness each year</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Contamination can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occur </a:t>
            </a:r>
            <a:r>
              <a:rPr lang="en-US" sz="2400" dirty="0">
                <a:solidFill>
                  <a:schemeClr val="dk1"/>
                </a:solidFill>
                <a:latin typeface="Verdana"/>
                <a:ea typeface="Verdana"/>
                <a:cs typeface="Verdana"/>
                <a:sym typeface="Verdana"/>
              </a:rPr>
              <a:t>anywhere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along </a:t>
            </a:r>
            <a:r>
              <a:rPr lang="en-US" sz="2400" dirty="0">
                <a:solidFill>
                  <a:schemeClr val="dk1"/>
                </a:solidFill>
                <a:latin typeface="Verdana"/>
                <a:ea typeface="Verdana"/>
                <a:cs typeface="Verdana"/>
                <a:sym typeface="Verdana"/>
              </a:rPr>
              <a:t>the food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production </a:t>
            </a:r>
            <a:r>
              <a:rPr lang="en-US" sz="2400" dirty="0">
                <a:solidFill>
                  <a:schemeClr val="dk1"/>
                </a:solidFill>
                <a:latin typeface="Verdana"/>
                <a:ea typeface="Verdana"/>
                <a:cs typeface="Verdana"/>
                <a:sym typeface="Verdana"/>
              </a:rPr>
              <a:t>chain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529" y="4168914"/>
            <a:ext cx="3247449" cy="2442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1" name="Shape 241"/>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Food Safety</a:t>
            </a:r>
          </a:p>
        </p:txBody>
      </p:sp>
      <p:pic>
        <p:nvPicPr>
          <p:cNvPr id="242" name="Shape 242"/>
          <p:cNvPicPr preferRelativeResize="0"/>
          <p:nvPr/>
        </p:nvPicPr>
        <p:blipFill>
          <a:blip r:embed="rId3">
            <a:alphaModFix/>
          </a:blip>
          <a:stretch>
            <a:fillRect/>
          </a:stretch>
        </p:blipFill>
        <p:spPr>
          <a:xfrm>
            <a:off x="1359459" y="1311399"/>
            <a:ext cx="6425092" cy="5148598"/>
          </a:xfrm>
          <a:prstGeom prst="rect">
            <a:avLst/>
          </a:prstGeom>
          <a:noFill/>
          <a:ln>
            <a:noFill/>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9" name="Shape 249"/>
          <p:cNvSpPr txBox="1"/>
          <p:nvPr/>
        </p:nvSpPr>
        <p:spPr>
          <a:xfrm>
            <a:off x="304798" y="310436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Zoonoses Examples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6" name="Shape 25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Avian Influenza</a:t>
            </a:r>
          </a:p>
        </p:txBody>
      </p:sp>
      <p:sp>
        <p:nvSpPr>
          <p:cNvPr id="257" name="Shape 257"/>
          <p:cNvSpPr txBox="1"/>
          <p:nvPr/>
        </p:nvSpPr>
        <p:spPr>
          <a:xfrm>
            <a:off x="664800" y="1851575"/>
            <a:ext cx="7837800" cy="26778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Influenza A virus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Also known as: Bird flu</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Classified as highly pathogenic avian influenza (HPAI) or low pathogenic avian influenza (LPAI)</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Reportable disease</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Species commonly infected</a:t>
            </a:r>
            <a:endParaRPr lang="en-US" sz="24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Pet birds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Mammals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Poultry</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Wild </a:t>
            </a:r>
            <a:r>
              <a:rPr lang="en-US" sz="2200" dirty="0" smtClean="0">
                <a:solidFill>
                  <a:schemeClr val="dk1"/>
                </a:solidFill>
                <a:latin typeface="Verdana"/>
                <a:ea typeface="Verdana"/>
                <a:cs typeface="Verdana"/>
                <a:sym typeface="Verdana"/>
              </a:rPr>
              <a:t>waterfowl</a:t>
            </a:r>
            <a:endParaRPr lang="en-US" sz="2200" dirty="0">
              <a:solidFill>
                <a:schemeClr val="dk1"/>
              </a:solidFill>
              <a:latin typeface="Verdana"/>
              <a:ea typeface="Verdana"/>
              <a:cs typeface="Verdana"/>
              <a:sym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39" y="5465745"/>
            <a:ext cx="1717247" cy="10466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324" y="5498110"/>
            <a:ext cx="1524184" cy="10466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214" y="5425757"/>
            <a:ext cx="1605473" cy="10770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3069" y="5409745"/>
            <a:ext cx="2103059" cy="11673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4" name="Shape 264"/>
          <p:cNvSpPr txBox="1"/>
          <p:nvPr/>
        </p:nvSpPr>
        <p:spPr>
          <a:xfrm>
            <a:off x="837125" y="603504"/>
            <a:ext cx="7611413"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Avian Influenza</a:t>
            </a:r>
          </a:p>
        </p:txBody>
      </p:sp>
      <p:sp>
        <p:nvSpPr>
          <p:cNvPr id="265" name="Shape 265"/>
          <p:cNvSpPr txBox="1"/>
          <p:nvPr/>
        </p:nvSpPr>
        <p:spPr>
          <a:xfrm>
            <a:off x="2211037" y="2363325"/>
            <a:ext cx="48636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Depression</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Ruffled feathers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Lack of appetite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Watery 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Swollen combs and wattles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Decreased egg production</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Paralysis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Sudden death</a:t>
            </a:r>
          </a:p>
        </p:txBody>
      </p:sp>
      <p:sp>
        <p:nvSpPr>
          <p:cNvPr id="266" name="Shape 266"/>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Domestic Poultry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914" y="4750040"/>
            <a:ext cx="2620494" cy="17774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3" name="Shape 273"/>
          <p:cNvSpPr txBox="1"/>
          <p:nvPr/>
        </p:nvSpPr>
        <p:spPr>
          <a:xfrm>
            <a:off x="837125" y="603504"/>
            <a:ext cx="7611413"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Avian Influenza</a:t>
            </a:r>
          </a:p>
        </p:txBody>
      </p:sp>
      <p:sp>
        <p:nvSpPr>
          <p:cNvPr id="274" name="Shape 274"/>
          <p:cNvSpPr txBox="1"/>
          <p:nvPr/>
        </p:nvSpPr>
        <p:spPr>
          <a:xfrm>
            <a:off x="837124" y="2355600"/>
            <a:ext cx="7488009"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Aches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Pink-eye</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Flu-like </a:t>
            </a:r>
            <a:r>
              <a:rPr lang="en-US" sz="2400" dirty="0">
                <a:solidFill>
                  <a:schemeClr val="dk1"/>
                </a:solidFill>
                <a:latin typeface="Verdana"/>
                <a:ea typeface="Verdana"/>
                <a:cs typeface="Verdana"/>
                <a:sym typeface="Verdana"/>
              </a:rPr>
              <a:t>symptoms such as cough, sore throat, runny nose, headache, and </a:t>
            </a:r>
            <a:r>
              <a:rPr lang="en-US" sz="2400" dirty="0" smtClean="0">
                <a:solidFill>
                  <a:schemeClr val="dk1"/>
                </a:solidFill>
                <a:latin typeface="Verdana"/>
                <a:ea typeface="Verdana"/>
                <a:cs typeface="Verdana"/>
                <a:sym typeface="Verdana"/>
              </a:rPr>
              <a:t>tiredness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More severe disease is possible</a:t>
            </a:r>
            <a:endParaRPr lang="en-US" sz="2400" dirty="0">
              <a:solidFill>
                <a:schemeClr val="dk1"/>
              </a:solidFill>
              <a:latin typeface="Verdana"/>
              <a:ea typeface="Verdana"/>
              <a:cs typeface="Verdana"/>
              <a:sym typeface="Verdana"/>
            </a:endParaRPr>
          </a:p>
        </p:txBody>
      </p:sp>
      <p:sp>
        <p:nvSpPr>
          <p:cNvPr id="6"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2" name="Shape 282"/>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a:solidFill>
                  <a:schemeClr val="dk1"/>
                </a:solidFill>
                <a:latin typeface="Verdana"/>
                <a:ea typeface="Verdana"/>
                <a:cs typeface="Verdana"/>
                <a:sym typeface="Verdana"/>
              </a:rPr>
              <a:t>Influenza A Virus of Swine Origin</a:t>
            </a:r>
          </a:p>
        </p:txBody>
      </p:sp>
      <p:sp>
        <p:nvSpPr>
          <p:cNvPr id="283" name="Shape 283"/>
          <p:cNvSpPr txBox="1"/>
          <p:nvPr/>
        </p:nvSpPr>
        <p:spPr>
          <a:xfrm>
            <a:off x="1430132" y="2150772"/>
            <a:ext cx="6686734" cy="156966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Influenza A virus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Also known as</a:t>
            </a:r>
            <a:r>
              <a:rPr lang="en-US" sz="2400" dirty="0" smtClean="0">
                <a:solidFill>
                  <a:schemeClr val="dk1"/>
                </a:solidFill>
                <a:latin typeface="Verdana"/>
                <a:ea typeface="Verdana"/>
                <a:cs typeface="Verdana"/>
                <a:sym typeface="Verdana"/>
              </a:rPr>
              <a:t>: IAV-S, or incorrectly called swine flu</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Pigs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Turkeys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Mink</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Ferrets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96" y="5137375"/>
            <a:ext cx="1915393" cy="14744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579" y="5137375"/>
            <a:ext cx="2149649" cy="14744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2518" y="5137375"/>
            <a:ext cx="1515779" cy="147443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587" y="5123597"/>
            <a:ext cx="1322860" cy="148821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0" name="Shape 290"/>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a:solidFill>
                  <a:schemeClr val="dk1"/>
                </a:solidFill>
                <a:latin typeface="Verdana"/>
                <a:ea typeface="Verdana"/>
                <a:cs typeface="Verdana"/>
                <a:sym typeface="Verdana"/>
              </a:rPr>
              <a:t>Influenza A Virus of Swine Origin</a:t>
            </a:r>
          </a:p>
        </p:txBody>
      </p:sp>
      <p:sp>
        <p:nvSpPr>
          <p:cNvPr id="291" name="Shape 291"/>
          <p:cNvSpPr txBox="1"/>
          <p:nvPr/>
        </p:nvSpPr>
        <p:spPr>
          <a:xfrm>
            <a:off x="1577176" y="2574550"/>
            <a:ext cx="34449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Depression</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Fever</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Tiredness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Lack of appetite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Weight loss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Coughing</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Sneezing</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Nasal discharge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Labored breathing</a:t>
            </a:r>
          </a:p>
        </p:txBody>
      </p:sp>
      <p:sp>
        <p:nvSpPr>
          <p:cNvPr id="292" name="Shape 292"/>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Pigs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206" y="4170066"/>
            <a:ext cx="3360753" cy="22618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l" rtl="0">
              <a:spcBef>
                <a:spcPts val="0"/>
              </a:spcBef>
              <a:buSzPct val="25000"/>
              <a:buNone/>
            </a:pPr>
            <a:r>
              <a:rPr lang="en-US" sz="1800">
                <a:solidFill>
                  <a:schemeClr val="lt1"/>
                </a:solidFill>
                <a:latin typeface="Arial"/>
                <a:ea typeface="Arial"/>
                <a:cs typeface="Arial"/>
                <a:sym typeface="Arial"/>
              </a:rPr>
              <a:t>Influenza viruses normally found in pigs are called “variant” viruses when they are found in people. </a:t>
            </a:r>
          </a:p>
        </p:txBody>
      </p:sp>
      <p:sp>
        <p:nvSpPr>
          <p:cNvPr id="299" name="Shape 299"/>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a:solidFill>
                  <a:schemeClr val="dk1"/>
                </a:solidFill>
                <a:latin typeface="Verdana"/>
                <a:ea typeface="Verdana"/>
                <a:cs typeface="Verdana"/>
                <a:sym typeface="Verdana"/>
              </a:rPr>
              <a:t>Influenza A Virus of Swine Origin</a:t>
            </a:r>
          </a:p>
        </p:txBody>
      </p:sp>
      <p:sp>
        <p:nvSpPr>
          <p:cNvPr id="300" name="Shape 300"/>
          <p:cNvSpPr txBox="1"/>
          <p:nvPr/>
        </p:nvSpPr>
        <p:spPr>
          <a:xfrm>
            <a:off x="2859000" y="1934762"/>
            <a:ext cx="34260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Flu-like symptoms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Cough</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Sore throat</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Runny nose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Muscle aches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Headache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Tiredness</a:t>
            </a:r>
          </a:p>
        </p:txBody>
      </p:sp>
      <p:sp>
        <p:nvSpPr>
          <p:cNvPr id="302" name="Shape 302"/>
          <p:cNvSpPr/>
          <p:nvPr/>
        </p:nvSpPr>
        <p:spPr>
          <a:xfrm>
            <a:off x="402336" y="5287983"/>
            <a:ext cx="8278368"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chemeClr val="dk1"/>
                </a:solidFill>
                <a:latin typeface="Verdana"/>
                <a:ea typeface="Verdana"/>
                <a:cs typeface="Verdana"/>
                <a:sym typeface="Verdana"/>
              </a:rPr>
              <a:t>Influenza viruses normally found in pigs are called “variant” viruses when they are found in people. </a:t>
            </a:r>
          </a:p>
        </p:txBody>
      </p:sp>
      <p:sp>
        <p:nvSpPr>
          <p:cNvPr id="7"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9144000" cy="3429000"/>
          </a:xfrm>
          <a:prstGeom prst="rect">
            <a:avLst/>
          </a:prstGeom>
          <a:solidFill>
            <a:srgbClr val="0054A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0" y="3428998"/>
            <a:ext cx="9144000" cy="3435439"/>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484394" y="1305342"/>
            <a:ext cx="6175211" cy="2123657"/>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dirty="0">
                <a:solidFill>
                  <a:schemeClr val="dk1"/>
                </a:solidFill>
                <a:latin typeface="Verdana"/>
                <a:ea typeface="Verdana"/>
                <a:cs typeface="Verdana"/>
                <a:sym typeface="Verdana"/>
              </a:rPr>
              <a:t>Introduction to Influenza, Zoonoses, and Disease Risks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1468"/>
            <a:ext cx="3260480" cy="239652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310" y="3999244"/>
            <a:ext cx="2316690" cy="28587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67" name="Shape 467"/>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Campylobacteriosis</a:t>
            </a:r>
          </a:p>
        </p:txBody>
      </p:sp>
      <p:sp>
        <p:nvSpPr>
          <p:cNvPr id="468" name="Shape 468"/>
          <p:cNvSpPr txBox="1"/>
          <p:nvPr/>
        </p:nvSpPr>
        <p:spPr>
          <a:xfrm>
            <a:off x="1341299" y="1944700"/>
            <a:ext cx="64614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a:t>
            </a:r>
            <a:r>
              <a:rPr lang="en-US" sz="2400" i="1" dirty="0">
                <a:solidFill>
                  <a:schemeClr val="dk1"/>
                </a:solidFill>
                <a:latin typeface="Verdana"/>
                <a:ea typeface="Verdana"/>
                <a:cs typeface="Verdana"/>
                <a:sym typeface="Verdana"/>
              </a:rPr>
              <a:t>Campylobacter jejuni</a:t>
            </a:r>
            <a:r>
              <a:rPr lang="en-US" sz="2400" dirty="0">
                <a:solidFill>
                  <a:schemeClr val="dk1"/>
                </a:solidFill>
                <a:latin typeface="Verdana"/>
                <a:ea typeface="Verdana"/>
                <a:cs typeface="Verdana"/>
                <a:sym typeface="Verdana"/>
              </a:rPr>
              <a:t> bacteria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 </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Poultry</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Cats</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Cattle</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Dogs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Pigs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Sheep</a:t>
            </a:r>
            <a:endParaRPr lang="en-US" sz="2200" dirty="0">
              <a:solidFill>
                <a:schemeClr val="dk1"/>
              </a:solidFill>
              <a:latin typeface="Verdana"/>
              <a:ea typeface="Verdana"/>
              <a:cs typeface="Verdana"/>
              <a:sym typeface="Verdana"/>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5890"/>
          <a:stretch/>
        </p:blipFill>
        <p:spPr>
          <a:xfrm>
            <a:off x="3487273" y="3014408"/>
            <a:ext cx="1587145" cy="160108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60"/>
          <a:stretch/>
        </p:blipFill>
        <p:spPr>
          <a:xfrm>
            <a:off x="5186466" y="3038329"/>
            <a:ext cx="1740250" cy="16010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765" y="3062251"/>
            <a:ext cx="1806938" cy="16010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7273" y="4813111"/>
            <a:ext cx="1543903" cy="160108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8642" y="4881010"/>
            <a:ext cx="1886993" cy="160108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3101" y="4948908"/>
            <a:ext cx="1658267" cy="160108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199" y="5232306"/>
            <a:ext cx="1844200" cy="12497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74" name="Shape 474"/>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Campylobacteriosis</a:t>
            </a:r>
          </a:p>
        </p:txBody>
      </p:sp>
      <p:sp>
        <p:nvSpPr>
          <p:cNvPr id="475" name="Shape 475"/>
          <p:cNvSpPr txBox="1"/>
          <p:nvPr/>
        </p:nvSpPr>
        <p:spPr>
          <a:xfrm>
            <a:off x="2832901" y="2505025"/>
            <a:ext cx="3478200"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Decreased appetite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Vomiting</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Fever</a:t>
            </a:r>
          </a:p>
        </p:txBody>
      </p:sp>
      <p:sp>
        <p:nvSpPr>
          <p:cNvPr id="476" name="Shape 476"/>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57" y="3742471"/>
            <a:ext cx="2949069" cy="279326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83" name="Shape 483"/>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Campylobacteriosis</a:t>
            </a:r>
          </a:p>
        </p:txBody>
      </p:sp>
      <p:sp>
        <p:nvSpPr>
          <p:cNvPr id="484" name="Shape 484"/>
          <p:cNvSpPr txBox="1"/>
          <p:nvPr/>
        </p:nvSpPr>
        <p:spPr>
          <a:xfrm>
            <a:off x="3079197" y="2304212"/>
            <a:ext cx="2985599"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Vomiting</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Stomach pain</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Headache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Muscle pains</a:t>
            </a:r>
          </a:p>
        </p:txBody>
      </p:sp>
      <p:sp>
        <p:nvSpPr>
          <p:cNvPr id="6"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397" y="4612412"/>
            <a:ext cx="2436909" cy="18478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5" name="Shape 335"/>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Salmonellosis</a:t>
            </a:r>
          </a:p>
        </p:txBody>
      </p:sp>
      <p:sp>
        <p:nvSpPr>
          <p:cNvPr id="336" name="Shape 336"/>
          <p:cNvSpPr txBox="1"/>
          <p:nvPr/>
        </p:nvSpPr>
        <p:spPr>
          <a:xfrm>
            <a:off x="532066" y="1610094"/>
            <a:ext cx="8009033"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a:t>
            </a:r>
            <a:r>
              <a:rPr lang="en-US" sz="2400" i="1" dirty="0">
                <a:solidFill>
                  <a:schemeClr val="dk1"/>
                </a:solidFill>
                <a:latin typeface="Verdana"/>
                <a:ea typeface="Verdana"/>
                <a:cs typeface="Verdana"/>
                <a:sym typeface="Verdana"/>
              </a:rPr>
              <a:t>Salmonella</a:t>
            </a:r>
            <a:r>
              <a:rPr lang="en-US" sz="2400" dirty="0">
                <a:solidFill>
                  <a:schemeClr val="dk1"/>
                </a:solidFill>
                <a:latin typeface="Verdana"/>
                <a:ea typeface="Verdana"/>
                <a:cs typeface="Verdana"/>
                <a:sym typeface="Verdana"/>
              </a:rPr>
              <a:t> bacteria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Reptiles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Amphibians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Poultry</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Horses</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Pigs</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Cattle</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Sheep and goats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Dogs and cats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Small non-traditional </a:t>
            </a:r>
            <a:br>
              <a:rPr lang="en-US" sz="2200" dirty="0" smtClean="0">
                <a:solidFill>
                  <a:schemeClr val="dk1"/>
                </a:solidFill>
                <a:latin typeface="Verdana"/>
                <a:ea typeface="Verdana"/>
                <a:cs typeface="Verdana"/>
                <a:sym typeface="Verdana"/>
              </a:rPr>
            </a:br>
            <a:r>
              <a:rPr lang="en-US" sz="2200" dirty="0" smtClean="0">
                <a:solidFill>
                  <a:schemeClr val="dk1"/>
                </a:solidFill>
                <a:latin typeface="Verdana"/>
                <a:ea typeface="Verdana"/>
                <a:cs typeface="Verdana"/>
                <a:sym typeface="Verdana"/>
              </a:rPr>
              <a:t>pets such as guinea pigs </a:t>
            </a:r>
            <a:br>
              <a:rPr lang="en-US" sz="2200" dirty="0" smtClean="0">
                <a:solidFill>
                  <a:schemeClr val="dk1"/>
                </a:solidFill>
                <a:latin typeface="Verdana"/>
                <a:ea typeface="Verdana"/>
                <a:cs typeface="Verdana"/>
                <a:sym typeface="Verdana"/>
              </a:rPr>
            </a:br>
            <a:r>
              <a:rPr lang="en-US" sz="2200" dirty="0" smtClean="0">
                <a:solidFill>
                  <a:schemeClr val="dk1"/>
                </a:solidFill>
                <a:latin typeface="Verdana"/>
                <a:ea typeface="Verdana"/>
                <a:cs typeface="Verdana"/>
                <a:sym typeface="Verdana"/>
              </a:rPr>
              <a:t>and hedgehogs</a:t>
            </a:r>
            <a:endParaRPr lang="en-US" sz="2200" dirty="0">
              <a:solidFill>
                <a:schemeClr val="dk1"/>
              </a:solidFill>
              <a:latin typeface="Verdana"/>
              <a:ea typeface="Verdana"/>
              <a:cs typeface="Verdana"/>
              <a:sym typeface="Verdan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683" y="2451907"/>
            <a:ext cx="1684215" cy="13099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940" y="2463575"/>
            <a:ext cx="1728247" cy="13099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5921" y="5181291"/>
            <a:ext cx="1695224" cy="13099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666" y="3761853"/>
            <a:ext cx="1574135" cy="13099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014" y="3848703"/>
            <a:ext cx="1519096" cy="130994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9228" y="2475242"/>
            <a:ext cx="1398009" cy="130994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8324" y="3935554"/>
            <a:ext cx="1596152" cy="130994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3" name="Shape 343"/>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Salmonellosis</a:t>
            </a:r>
          </a:p>
        </p:txBody>
      </p:sp>
      <p:sp>
        <p:nvSpPr>
          <p:cNvPr id="344" name="Shape 344"/>
          <p:cNvSpPr txBox="1"/>
          <p:nvPr/>
        </p:nvSpPr>
        <p:spPr>
          <a:xfrm>
            <a:off x="1380071" y="2724524"/>
            <a:ext cx="6372130"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Animals are often asymptomatic</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Diarrhea</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Dehydration</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Hunched position due to</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stomach pain</a:t>
            </a:r>
            <a:endParaRPr lang="en-US" sz="2400" dirty="0">
              <a:solidFill>
                <a:schemeClr val="dk1"/>
              </a:solidFill>
              <a:latin typeface="Verdana"/>
              <a:ea typeface="Verdana"/>
              <a:cs typeface="Verdana"/>
              <a:sym typeface="Verdana"/>
            </a:endParaRPr>
          </a:p>
        </p:txBody>
      </p:sp>
      <p:sp>
        <p:nvSpPr>
          <p:cNvPr id="345" name="Shape 345"/>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109" y="3235569"/>
            <a:ext cx="2287387" cy="326212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2" name="Shape 35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Salmonellosis</a:t>
            </a:r>
          </a:p>
        </p:txBody>
      </p:sp>
      <p:sp>
        <p:nvSpPr>
          <p:cNvPr id="353" name="Shape 353"/>
          <p:cNvSpPr txBox="1"/>
          <p:nvPr/>
        </p:nvSpPr>
        <p:spPr>
          <a:xfrm>
            <a:off x="3503629" y="2157770"/>
            <a:ext cx="2125014" cy="120032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Diarrhea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Cramping </a:t>
            </a:r>
          </a:p>
        </p:txBody>
      </p:sp>
      <p:pic>
        <p:nvPicPr>
          <p:cNvPr id="355" name="Shape 355"/>
          <p:cNvPicPr preferRelativeResize="0"/>
          <p:nvPr/>
        </p:nvPicPr>
        <p:blipFill rotWithShape="1">
          <a:blip r:embed="rId3">
            <a:alphaModFix/>
          </a:blip>
          <a:srcRect/>
          <a:stretch/>
        </p:blipFill>
        <p:spPr>
          <a:xfrm>
            <a:off x="5783620" y="4048941"/>
            <a:ext cx="1693821" cy="2155995"/>
          </a:xfrm>
          <a:prstGeom prst="rect">
            <a:avLst/>
          </a:prstGeom>
          <a:noFill/>
          <a:ln>
            <a:noFill/>
          </a:ln>
          <a:effectLst>
            <a:outerShdw blurRad="50800" dist="38100" dir="2700000" algn="tl" rotWithShape="0">
              <a:prstClr val="black">
                <a:alpha val="40000"/>
              </a:prstClr>
            </a:outerShdw>
          </a:effectLst>
        </p:spPr>
      </p:pic>
      <p:pic>
        <p:nvPicPr>
          <p:cNvPr id="356" name="Shape 356"/>
          <p:cNvPicPr preferRelativeResize="0"/>
          <p:nvPr/>
        </p:nvPicPr>
        <p:blipFill rotWithShape="1">
          <a:blip r:embed="rId4">
            <a:alphaModFix/>
          </a:blip>
          <a:srcRect l="28874" t="27006" r="8872" b="22210"/>
          <a:stretch/>
        </p:blipFill>
        <p:spPr>
          <a:xfrm>
            <a:off x="1530152" y="4048941"/>
            <a:ext cx="3361758" cy="2155995"/>
          </a:xfrm>
          <a:prstGeom prst="rect">
            <a:avLst/>
          </a:prstGeom>
          <a:noFill/>
          <a:ln>
            <a:noFill/>
          </a:ln>
          <a:effectLst>
            <a:outerShdw blurRad="50800" dist="38100" dir="2700000" algn="tl" rotWithShape="0">
              <a:prstClr val="black">
                <a:alpha val="40000"/>
              </a:prstClr>
            </a:outerShdw>
          </a:effectLst>
        </p:spPr>
      </p:pic>
      <p:sp>
        <p:nvSpPr>
          <p:cNvPr id="8"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3" name="Shape 363"/>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i="1">
                <a:solidFill>
                  <a:schemeClr val="dk1"/>
                </a:solidFill>
                <a:latin typeface="Verdana"/>
                <a:ea typeface="Verdana"/>
                <a:cs typeface="Verdana"/>
                <a:sym typeface="Verdana"/>
              </a:rPr>
              <a:t>E. coli</a:t>
            </a:r>
          </a:p>
        </p:txBody>
      </p:sp>
      <p:sp>
        <p:nvSpPr>
          <p:cNvPr id="364" name="Shape 364"/>
          <p:cNvSpPr txBox="1"/>
          <p:nvPr/>
        </p:nvSpPr>
        <p:spPr>
          <a:xfrm>
            <a:off x="1770437" y="1761725"/>
            <a:ext cx="55914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a:t>
            </a:r>
            <a:r>
              <a:rPr lang="en-US" sz="2400" i="1" dirty="0">
                <a:solidFill>
                  <a:schemeClr val="dk1"/>
                </a:solidFill>
                <a:latin typeface="Verdana"/>
                <a:ea typeface="Verdana"/>
                <a:cs typeface="Verdana"/>
                <a:sym typeface="Verdana"/>
              </a:rPr>
              <a:t>Escherichia coli </a:t>
            </a:r>
            <a:r>
              <a:rPr lang="en-US" sz="2400" dirty="0">
                <a:solidFill>
                  <a:schemeClr val="dk1"/>
                </a:solidFill>
                <a:latin typeface="Verdana"/>
                <a:ea typeface="Verdana"/>
                <a:cs typeface="Verdana"/>
                <a:sym typeface="Verdana"/>
              </a:rPr>
              <a:t>bacteria </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t>
            </a:r>
            <a:r>
              <a:rPr lang="en-US" sz="2400" dirty="0" smtClean="0">
                <a:solidFill>
                  <a:schemeClr val="dk1"/>
                </a:solidFill>
                <a:latin typeface="Verdana"/>
                <a:ea typeface="Verdana"/>
                <a:cs typeface="Verdana"/>
                <a:sym typeface="Verdana"/>
              </a:rPr>
              <a:t>infected:</a:t>
            </a:r>
            <a:endParaRPr lang="en-US" sz="24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Goats</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Sheep</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Cattle</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Pigs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Poultry</a:t>
            </a: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Dogs</a:t>
            </a:r>
            <a:endParaRPr lang="en-US" sz="22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124" y="2962025"/>
            <a:ext cx="2032321" cy="16231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687" y="2962025"/>
            <a:ext cx="1950482" cy="162313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786" y="4902752"/>
            <a:ext cx="1794178" cy="15471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1022" y="4881026"/>
            <a:ext cx="1742172" cy="154715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253" y="4924479"/>
            <a:ext cx="1742172" cy="154715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1" name="Shape 371"/>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i="1">
                <a:solidFill>
                  <a:schemeClr val="dk1"/>
                </a:solidFill>
                <a:latin typeface="Verdana"/>
                <a:ea typeface="Verdana"/>
                <a:cs typeface="Verdana"/>
                <a:sym typeface="Verdana"/>
              </a:rPr>
              <a:t>E. coli</a:t>
            </a:r>
          </a:p>
        </p:txBody>
      </p:sp>
      <p:sp>
        <p:nvSpPr>
          <p:cNvPr id="372" name="Shape 372"/>
          <p:cNvSpPr txBox="1"/>
          <p:nvPr/>
        </p:nvSpPr>
        <p:spPr>
          <a:xfrm>
            <a:off x="1453050" y="2516700"/>
            <a:ext cx="6237900"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Animals are carriers of the bacteria but might not become ill</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Animals that do become ill will usually have 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In young pigs, </a:t>
            </a:r>
            <a:r>
              <a:rPr lang="en-US" sz="2400" i="1">
                <a:solidFill>
                  <a:schemeClr val="dk1"/>
                </a:solidFill>
                <a:latin typeface="Verdana"/>
                <a:ea typeface="Verdana"/>
                <a:cs typeface="Verdana"/>
                <a:sym typeface="Verdana"/>
              </a:rPr>
              <a:t>E. coli </a:t>
            </a:r>
            <a:r>
              <a:rPr lang="en-US" sz="2400">
                <a:solidFill>
                  <a:schemeClr val="dk1"/>
                </a:solidFill>
                <a:latin typeface="Verdana"/>
                <a:ea typeface="Verdana"/>
                <a:cs typeface="Verdana"/>
                <a:sym typeface="Verdana"/>
              </a:rPr>
              <a:t>can cause edema disease</a:t>
            </a:r>
          </a:p>
        </p:txBody>
      </p:sp>
      <p:sp>
        <p:nvSpPr>
          <p:cNvPr id="373" name="Shape 373"/>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0" name="Shape 380"/>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i="1">
                <a:solidFill>
                  <a:schemeClr val="dk1"/>
                </a:solidFill>
                <a:latin typeface="Verdana"/>
                <a:ea typeface="Verdana"/>
                <a:cs typeface="Verdana"/>
                <a:sym typeface="Verdana"/>
              </a:rPr>
              <a:t>E. coli</a:t>
            </a:r>
          </a:p>
        </p:txBody>
      </p:sp>
      <p:sp>
        <p:nvSpPr>
          <p:cNvPr id="381" name="Shape 381"/>
          <p:cNvSpPr txBox="1"/>
          <p:nvPr/>
        </p:nvSpPr>
        <p:spPr>
          <a:xfrm>
            <a:off x="818383" y="2493265"/>
            <a:ext cx="4706653" cy="2677656"/>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Stomach pain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Cramping</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Watery or bloody diarrhea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Hemolytic Uremic Syndrome is a </a:t>
            </a:r>
            <a:r>
              <a:rPr lang="en-US" sz="2400" dirty="0" smtClean="0">
                <a:solidFill>
                  <a:schemeClr val="dk1"/>
                </a:solidFill>
                <a:latin typeface="Verdana"/>
                <a:ea typeface="Verdana"/>
                <a:cs typeface="Verdana"/>
                <a:sym typeface="Verdana"/>
              </a:rPr>
              <a:t>serious kidney </a:t>
            </a:r>
            <a:r>
              <a:rPr lang="en-US" sz="2400" dirty="0">
                <a:solidFill>
                  <a:schemeClr val="dk1"/>
                </a:solidFill>
                <a:latin typeface="Verdana"/>
                <a:ea typeface="Verdana"/>
                <a:cs typeface="Verdana"/>
                <a:sym typeface="Verdana"/>
              </a:rPr>
              <a:t>disease that sometimes follows </a:t>
            </a:r>
            <a:r>
              <a:rPr lang="en-US" sz="2400" dirty="0" smtClean="0">
                <a:solidFill>
                  <a:schemeClr val="dk1"/>
                </a:solidFill>
                <a:latin typeface="Verdana"/>
                <a:ea typeface="Verdana"/>
                <a:cs typeface="Verdana"/>
                <a:sym typeface="Verdana"/>
              </a:rPr>
              <a:t>an </a:t>
            </a:r>
            <a:r>
              <a:rPr lang="en-US" sz="2400" i="1" dirty="0" smtClean="0">
                <a:solidFill>
                  <a:schemeClr val="dk1"/>
                </a:solidFill>
                <a:latin typeface="Verdana"/>
                <a:ea typeface="Verdana"/>
                <a:cs typeface="Verdana"/>
                <a:sym typeface="Verdana"/>
              </a:rPr>
              <a:t>E</a:t>
            </a:r>
            <a:r>
              <a:rPr lang="en-US" sz="2400" i="1" dirty="0">
                <a:solidFill>
                  <a:schemeClr val="dk1"/>
                </a:solidFill>
                <a:latin typeface="Verdana"/>
                <a:ea typeface="Verdana"/>
                <a:cs typeface="Verdana"/>
                <a:sym typeface="Verdana"/>
              </a:rPr>
              <a:t>. </a:t>
            </a:r>
            <a:r>
              <a:rPr lang="en-US" sz="2400" i="1" dirty="0" smtClean="0">
                <a:solidFill>
                  <a:schemeClr val="dk1"/>
                </a:solidFill>
                <a:latin typeface="Verdana"/>
                <a:ea typeface="Verdana"/>
                <a:cs typeface="Verdana"/>
                <a:sym typeface="Verdana"/>
              </a:rPr>
              <a:t>coli </a:t>
            </a:r>
            <a:r>
              <a:rPr lang="en-US" sz="2400" dirty="0" smtClean="0">
                <a:solidFill>
                  <a:schemeClr val="dk1"/>
                </a:solidFill>
                <a:latin typeface="Verdana"/>
                <a:ea typeface="Verdana"/>
                <a:cs typeface="Verdana"/>
                <a:sym typeface="Verdana"/>
              </a:rPr>
              <a:t>O157:H7</a:t>
            </a:r>
            <a:r>
              <a:rPr lang="en-US" sz="2400" i="1" dirty="0" smtClean="0">
                <a:solidFill>
                  <a:schemeClr val="dk1"/>
                </a:solidFill>
                <a:latin typeface="Verdana"/>
                <a:ea typeface="Verdana"/>
                <a:cs typeface="Verdana"/>
                <a:sym typeface="Verdana"/>
              </a:rPr>
              <a:t> </a:t>
            </a:r>
            <a:r>
              <a:rPr lang="en-US" sz="2400" dirty="0" smtClean="0">
                <a:solidFill>
                  <a:schemeClr val="dk1"/>
                </a:solidFill>
                <a:latin typeface="Verdana"/>
                <a:ea typeface="Verdana"/>
                <a:cs typeface="Verdana"/>
                <a:sym typeface="Verdana"/>
              </a:rPr>
              <a:t>infection </a:t>
            </a:r>
            <a:r>
              <a:rPr lang="en-US" sz="2400" dirty="0">
                <a:solidFill>
                  <a:schemeClr val="dk1"/>
                </a:solidFill>
                <a:latin typeface="Verdana"/>
                <a:ea typeface="Verdana"/>
                <a:cs typeface="Verdana"/>
                <a:sym typeface="Verdana"/>
              </a:rPr>
              <a:t>in </a:t>
            </a:r>
            <a:r>
              <a:rPr lang="en-US" sz="2400" dirty="0" smtClean="0">
                <a:solidFill>
                  <a:schemeClr val="dk1"/>
                </a:solidFill>
                <a:latin typeface="Verdana"/>
                <a:ea typeface="Verdana"/>
                <a:cs typeface="Verdana"/>
                <a:sym typeface="Verdana"/>
              </a:rPr>
              <a:t>people</a:t>
            </a:r>
            <a:endParaRPr lang="en-US" sz="2400" dirty="0">
              <a:solidFill>
                <a:schemeClr val="dk1"/>
              </a:solidFill>
              <a:latin typeface="Verdana"/>
              <a:ea typeface="Verdana"/>
              <a:cs typeface="Verdana"/>
              <a:sym typeface="Verdana"/>
            </a:endParaRPr>
          </a:p>
        </p:txBody>
      </p:sp>
      <p:pic>
        <p:nvPicPr>
          <p:cNvPr id="383" name="Shape 383"/>
          <p:cNvPicPr preferRelativeResize="0"/>
          <p:nvPr/>
        </p:nvPicPr>
        <p:blipFill rotWithShape="1">
          <a:blip r:embed="rId3">
            <a:alphaModFix/>
          </a:blip>
          <a:srcRect/>
          <a:stretch/>
        </p:blipFill>
        <p:spPr>
          <a:xfrm>
            <a:off x="5871737" y="2493265"/>
            <a:ext cx="2473774" cy="1884319"/>
          </a:xfrm>
          <a:prstGeom prst="rect">
            <a:avLst/>
          </a:prstGeom>
          <a:noFill/>
          <a:ln>
            <a:noFill/>
          </a:ln>
          <a:effectLst>
            <a:outerShdw blurRad="50800" dist="38100" dir="2700000" algn="tl" rotWithShape="0">
              <a:prstClr val="black">
                <a:alpha val="40000"/>
              </a:prstClr>
            </a:outerShdw>
          </a:effectLst>
        </p:spPr>
      </p:pic>
      <p:sp>
        <p:nvSpPr>
          <p:cNvPr id="7"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2" name="Shape 442"/>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Cryptosporidiosis</a:t>
            </a:r>
          </a:p>
        </p:txBody>
      </p:sp>
      <p:sp>
        <p:nvSpPr>
          <p:cNvPr id="443" name="Shape 443"/>
          <p:cNvSpPr txBox="1"/>
          <p:nvPr/>
        </p:nvSpPr>
        <p:spPr>
          <a:xfrm>
            <a:off x="1064712" y="2009100"/>
            <a:ext cx="7105613"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a:t>
            </a:r>
            <a:r>
              <a:rPr lang="en-US" sz="2400" i="1" dirty="0">
                <a:solidFill>
                  <a:schemeClr val="dk1"/>
                </a:solidFill>
                <a:latin typeface="Verdana"/>
                <a:ea typeface="Verdana"/>
                <a:cs typeface="Verdana"/>
                <a:sym typeface="Verdana"/>
              </a:rPr>
              <a:t>Cryptosporidium parvum </a:t>
            </a:r>
            <a:r>
              <a:rPr lang="en-US" sz="2400" dirty="0" smtClean="0">
                <a:solidFill>
                  <a:schemeClr val="dk1"/>
                </a:solidFill>
                <a:latin typeface="Verdana"/>
                <a:ea typeface="Verdana"/>
                <a:cs typeface="Verdana"/>
                <a:sym typeface="Verdana"/>
              </a:rPr>
              <a:t>parasites</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All mammals can be affected</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More common in young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01" y="3669746"/>
            <a:ext cx="2479735" cy="27502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724" y="3622717"/>
            <a:ext cx="3050825" cy="27502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537" y="3646232"/>
            <a:ext cx="2194189" cy="27502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txBox="1"/>
          <p:nvPr/>
        </p:nvSpPr>
        <p:spPr>
          <a:xfrm>
            <a:off x="1469570" y="603504"/>
            <a:ext cx="614280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Learning Objectives</a:t>
            </a:r>
          </a:p>
        </p:txBody>
      </p:sp>
      <p:sp>
        <p:nvSpPr>
          <p:cNvPr id="97" name="Shape 97"/>
          <p:cNvSpPr txBox="1"/>
          <p:nvPr/>
        </p:nvSpPr>
        <p:spPr>
          <a:xfrm>
            <a:off x="1491925" y="1924950"/>
            <a:ext cx="6098100" cy="2308200"/>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Define zoonoses.</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Describe the importance </a:t>
            </a:r>
            <a:r>
              <a:rPr lang="en-US" sz="2400" b="0" i="0" u="none" strike="noStrike" cap="none" dirty="0" smtClean="0">
                <a:solidFill>
                  <a:schemeClr val="dk1"/>
                </a:solidFill>
                <a:latin typeface="Verdana"/>
                <a:ea typeface="Verdana"/>
                <a:cs typeface="Verdana"/>
                <a:sym typeface="Verdana"/>
              </a:rPr>
              <a:t>of influenza </a:t>
            </a:r>
            <a:r>
              <a:rPr lang="en-US" sz="2400" b="0" i="0" u="none" strike="noStrike" cap="none" dirty="0">
                <a:solidFill>
                  <a:schemeClr val="dk1"/>
                </a:solidFill>
                <a:latin typeface="Verdana"/>
                <a:ea typeface="Verdana"/>
                <a:cs typeface="Verdana"/>
                <a:sym typeface="Verdana"/>
              </a:rPr>
              <a:t>and other zoonoses. </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Recognize common zoonotic diseases that might affect people and animals at fairs or exhibitions.</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Identify risk factors for zoonotic disease infection.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7" y="4846710"/>
            <a:ext cx="3444750" cy="174830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9" name="Shape 449"/>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Cryptosporidiosis</a:t>
            </a:r>
          </a:p>
        </p:txBody>
      </p:sp>
      <p:sp>
        <p:nvSpPr>
          <p:cNvPr id="450" name="Shape 450"/>
          <p:cNvSpPr txBox="1"/>
          <p:nvPr/>
        </p:nvSpPr>
        <p:spPr>
          <a:xfrm>
            <a:off x="3217337" y="2493350"/>
            <a:ext cx="2697599"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Poor appetite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Weight loss</a:t>
            </a:r>
          </a:p>
        </p:txBody>
      </p:sp>
      <p:sp>
        <p:nvSpPr>
          <p:cNvPr id="451" name="Shape 451"/>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936" y="3235569"/>
            <a:ext cx="2768279" cy="32966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45" y="4170712"/>
            <a:ext cx="3345474" cy="226117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8" name="Shape 458"/>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Cryptosporidiosis</a:t>
            </a:r>
          </a:p>
        </p:txBody>
      </p:sp>
      <p:sp>
        <p:nvSpPr>
          <p:cNvPr id="459" name="Shape 459"/>
          <p:cNvSpPr txBox="1"/>
          <p:nvPr/>
        </p:nvSpPr>
        <p:spPr>
          <a:xfrm>
            <a:off x="2890050" y="2493375"/>
            <a:ext cx="33639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Watery diarrhea</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Stomach cramps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Poor appetite</a:t>
            </a:r>
          </a:p>
        </p:txBody>
      </p:sp>
      <p:sp>
        <p:nvSpPr>
          <p:cNvPr id="6"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949" y="3880675"/>
            <a:ext cx="3442114" cy="259689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0" name="Shape 390"/>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Ringworm</a:t>
            </a:r>
          </a:p>
        </p:txBody>
      </p:sp>
      <p:sp>
        <p:nvSpPr>
          <p:cNvPr id="391" name="Shape 391"/>
          <p:cNvSpPr txBox="1"/>
          <p:nvPr/>
        </p:nvSpPr>
        <p:spPr>
          <a:xfrm>
            <a:off x="1629753" y="1888647"/>
            <a:ext cx="5872767" cy="156966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Many species of fungi</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Also known as: </a:t>
            </a:r>
            <a:r>
              <a:rPr lang="en-US" sz="2400" dirty="0" smtClean="0">
                <a:solidFill>
                  <a:schemeClr val="dk1"/>
                </a:solidFill>
                <a:latin typeface="Verdana"/>
                <a:ea typeface="Verdana"/>
                <a:cs typeface="Verdana"/>
                <a:sym typeface="Verdana"/>
              </a:rPr>
              <a:t>Dermatophytosis, club lamb fungus</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 </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Dogs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Cats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Cattle</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Goats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Horses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Pigs</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Sheep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308" y="5396269"/>
            <a:ext cx="1419665" cy="11419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045" y="5409072"/>
            <a:ext cx="1450527" cy="11419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5634" y="2757408"/>
            <a:ext cx="1512252" cy="130650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1307" y="4060335"/>
            <a:ext cx="1419665" cy="130650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3615" y="3933518"/>
            <a:ext cx="1460815" cy="130650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7074" y="4187152"/>
            <a:ext cx="1388803" cy="114190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7644" y="5452297"/>
            <a:ext cx="1532826" cy="114190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7" name="Shape 397"/>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Ringworm</a:t>
            </a:r>
          </a:p>
        </p:txBody>
      </p:sp>
      <p:sp>
        <p:nvSpPr>
          <p:cNvPr id="398" name="Shape 398"/>
          <p:cNvSpPr txBox="1"/>
          <p:nvPr/>
        </p:nvSpPr>
        <p:spPr>
          <a:xfrm>
            <a:off x="889177" y="3083362"/>
            <a:ext cx="2010000"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Hair loss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Scaling</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Crusts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Redness</a:t>
            </a:r>
          </a:p>
        </p:txBody>
      </p:sp>
      <p:sp>
        <p:nvSpPr>
          <p:cNvPr id="399" name="Shape 399"/>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400" name="Shape 400"/>
          <p:cNvPicPr preferRelativeResize="0"/>
          <p:nvPr/>
        </p:nvPicPr>
        <p:blipFill>
          <a:blip r:embed="rId3">
            <a:alphaModFix/>
          </a:blip>
          <a:stretch>
            <a:fillRect/>
          </a:stretch>
        </p:blipFill>
        <p:spPr>
          <a:xfrm>
            <a:off x="3246450" y="2378074"/>
            <a:ext cx="5060599" cy="33255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6" name="Shape 40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Ringworm</a:t>
            </a:r>
          </a:p>
        </p:txBody>
      </p:sp>
      <p:sp>
        <p:nvSpPr>
          <p:cNvPr id="407" name="Shape 407"/>
          <p:cNvSpPr txBox="1"/>
          <p:nvPr/>
        </p:nvSpPr>
        <p:spPr>
          <a:xfrm>
            <a:off x="5123144" y="2673475"/>
            <a:ext cx="3169085"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Itchy skin</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Ring-shaped rash</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Red, scaly, cracked skin</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Hair loss</a:t>
            </a:r>
            <a:endParaRPr lang="en-US" sz="2400" dirty="0">
              <a:solidFill>
                <a:schemeClr val="dk1"/>
              </a:solidFill>
              <a:latin typeface="Verdana"/>
              <a:ea typeface="Verdana"/>
              <a:cs typeface="Verdana"/>
              <a:sym typeface="Verdana"/>
            </a:endParaRPr>
          </a:p>
        </p:txBody>
      </p:sp>
      <p:pic>
        <p:nvPicPr>
          <p:cNvPr id="409" name="Shape 409"/>
          <p:cNvPicPr preferRelativeResize="0"/>
          <p:nvPr/>
        </p:nvPicPr>
        <p:blipFill rotWithShape="1">
          <a:blip r:embed="rId3">
            <a:alphaModFix/>
          </a:blip>
          <a:srcRect/>
          <a:stretch/>
        </p:blipFill>
        <p:spPr>
          <a:xfrm>
            <a:off x="1027449" y="2264864"/>
            <a:ext cx="3900427" cy="2925321"/>
          </a:xfrm>
          <a:prstGeom prst="rect">
            <a:avLst/>
          </a:prstGeom>
          <a:noFill/>
          <a:ln>
            <a:noFill/>
          </a:ln>
          <a:effectLst>
            <a:outerShdw blurRad="50800" dist="38100" dir="2700000" algn="tl" rotWithShape="0">
              <a:prstClr val="black">
                <a:alpha val="40000"/>
              </a:prstClr>
            </a:outerShdw>
          </a:effectLst>
        </p:spPr>
      </p:pic>
      <p:sp>
        <p:nvSpPr>
          <p:cNvPr id="7"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6" name="Shape 41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Contagious ecthyma</a:t>
            </a:r>
          </a:p>
        </p:txBody>
      </p:sp>
      <p:sp>
        <p:nvSpPr>
          <p:cNvPr id="417" name="Shape 417"/>
          <p:cNvSpPr txBox="1"/>
          <p:nvPr/>
        </p:nvSpPr>
        <p:spPr>
          <a:xfrm>
            <a:off x="1382125" y="1931825"/>
            <a:ext cx="6723900" cy="19389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Contagious ecthyma virus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Also known as: Orf, Scabby Mouth, Sore Mouth, Contagious Pustular Dermatitis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 </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G</a:t>
            </a:r>
            <a:r>
              <a:rPr lang="en-US" sz="2200" dirty="0" smtClean="0">
                <a:solidFill>
                  <a:schemeClr val="dk1"/>
                </a:solidFill>
                <a:latin typeface="Verdana"/>
                <a:ea typeface="Verdana"/>
                <a:cs typeface="Verdana"/>
                <a:sym typeface="Verdana"/>
              </a:rPr>
              <a:t>oats</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Sheep</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Alpacas</a:t>
            </a:r>
            <a:endParaRPr lang="en-US" sz="2200" dirty="0">
              <a:solidFill>
                <a:schemeClr val="dk1"/>
              </a:solidFill>
              <a:latin typeface="Verdana"/>
              <a:ea typeface="Verdana"/>
              <a:cs typeface="Verdana"/>
              <a:sym typeface="Verdana"/>
            </a:endParaRPr>
          </a:p>
          <a:p>
            <a:pPr marL="914400" marR="0" lvl="1" indent="-368300" algn="l" rtl="0">
              <a:spcBef>
                <a:spcPts val="0"/>
              </a:spcBef>
              <a:buClr>
                <a:schemeClr val="dk1"/>
              </a:buClr>
              <a:buSzPct val="100000"/>
              <a:buFont typeface="Courier New" panose="02070309020205020404" pitchFamily="49" charset="0"/>
              <a:buChar char="o"/>
            </a:pPr>
            <a:r>
              <a:rPr lang="en-US" sz="2200" dirty="0" smtClean="0">
                <a:solidFill>
                  <a:schemeClr val="dk1"/>
                </a:solidFill>
                <a:latin typeface="Verdana"/>
                <a:ea typeface="Verdana"/>
                <a:cs typeface="Verdana"/>
                <a:sym typeface="Verdana"/>
              </a:rPr>
              <a:t>Camels</a:t>
            </a:r>
            <a:endParaRPr lang="en-US" sz="22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8" y="4844832"/>
            <a:ext cx="2007758" cy="16062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285" y="4887866"/>
            <a:ext cx="2007758" cy="16062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4932" y="4930900"/>
            <a:ext cx="2007758" cy="160620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579" y="4973933"/>
            <a:ext cx="2007758" cy="160620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3" name="Shape 423"/>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Contagious ecthyma</a:t>
            </a:r>
          </a:p>
        </p:txBody>
      </p:sp>
      <p:sp>
        <p:nvSpPr>
          <p:cNvPr id="424" name="Shape 424"/>
          <p:cNvSpPr txBox="1"/>
          <p:nvPr/>
        </p:nvSpPr>
        <p:spPr>
          <a:xfrm>
            <a:off x="1227342" y="2116150"/>
            <a:ext cx="6677588"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a:solidFill>
                  <a:schemeClr val="dk1"/>
                </a:solidFill>
                <a:latin typeface="Verdana"/>
                <a:ea typeface="Verdana"/>
                <a:cs typeface="Verdana"/>
                <a:sym typeface="Verdana"/>
              </a:rPr>
              <a:t>Small raised bumps, sores, and blisters found on the lips, nose, ears, and eyelids</a:t>
            </a:r>
          </a:p>
        </p:txBody>
      </p:sp>
      <p:sp>
        <p:nvSpPr>
          <p:cNvPr id="425" name="Shape 425"/>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426" name="Shape 426"/>
          <p:cNvPicPr preferRelativeResize="0"/>
          <p:nvPr/>
        </p:nvPicPr>
        <p:blipFill>
          <a:blip r:embed="rId3">
            <a:alphaModFix/>
          </a:blip>
          <a:stretch>
            <a:fillRect/>
          </a:stretch>
        </p:blipFill>
        <p:spPr>
          <a:xfrm>
            <a:off x="2538483" y="3216655"/>
            <a:ext cx="4252876" cy="2900368"/>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32" name="Shape 43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Contagious ecthyma</a:t>
            </a:r>
          </a:p>
        </p:txBody>
      </p:sp>
      <p:sp>
        <p:nvSpPr>
          <p:cNvPr id="433" name="Shape 433"/>
          <p:cNvSpPr txBox="1"/>
          <p:nvPr/>
        </p:nvSpPr>
        <p:spPr>
          <a:xfrm>
            <a:off x="1027532" y="2305382"/>
            <a:ext cx="7077206"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chemeClr val="dk1"/>
                </a:solidFill>
                <a:latin typeface="Verdana"/>
                <a:ea typeface="Verdana"/>
                <a:cs typeface="Verdana"/>
                <a:sym typeface="Verdana"/>
              </a:rPr>
              <a:t>One or more small</a:t>
            </a:r>
            <a:r>
              <a:rPr lang="en-US" sz="2400" dirty="0">
                <a:solidFill>
                  <a:schemeClr val="dk1"/>
                </a:solidFill>
                <a:latin typeface="Verdana"/>
                <a:ea typeface="Verdana"/>
                <a:cs typeface="Verdana"/>
                <a:sym typeface="Verdana"/>
              </a:rPr>
              <a:t>, firm, red to blue </a:t>
            </a:r>
            <a:r>
              <a:rPr lang="en-US" sz="2400" dirty="0" smtClean="0">
                <a:solidFill>
                  <a:schemeClr val="dk1"/>
                </a:solidFill>
                <a:latin typeface="Verdana"/>
                <a:ea typeface="Verdana"/>
                <a:cs typeface="Verdana"/>
                <a:sym typeface="Verdana"/>
              </a:rPr>
              <a:t>bumps, sores, </a:t>
            </a:r>
            <a:r>
              <a:rPr lang="en-US" sz="2400" dirty="0">
                <a:solidFill>
                  <a:schemeClr val="dk1"/>
                </a:solidFill>
                <a:latin typeface="Verdana"/>
                <a:ea typeface="Verdana"/>
                <a:cs typeface="Verdana"/>
                <a:sym typeface="Verdana"/>
              </a:rPr>
              <a:t>or </a:t>
            </a:r>
            <a:r>
              <a:rPr lang="en-US" sz="2400" dirty="0" smtClean="0">
                <a:solidFill>
                  <a:schemeClr val="dk1"/>
                </a:solidFill>
                <a:latin typeface="Verdana"/>
                <a:ea typeface="Verdana"/>
                <a:cs typeface="Verdana"/>
                <a:sym typeface="Verdana"/>
              </a:rPr>
              <a:t>blisters </a:t>
            </a:r>
            <a:r>
              <a:rPr lang="en-US" sz="2400" dirty="0">
                <a:solidFill>
                  <a:schemeClr val="dk1"/>
                </a:solidFill>
                <a:latin typeface="Verdana"/>
                <a:ea typeface="Verdana"/>
                <a:cs typeface="Verdana"/>
                <a:sym typeface="Verdana"/>
              </a:rPr>
              <a:t>that </a:t>
            </a:r>
            <a:r>
              <a:rPr lang="en-US" sz="2400" dirty="0" smtClean="0">
                <a:solidFill>
                  <a:schemeClr val="dk1"/>
                </a:solidFill>
                <a:latin typeface="Verdana"/>
                <a:ea typeface="Verdana"/>
                <a:cs typeface="Verdana"/>
                <a:sym typeface="Verdana"/>
              </a:rPr>
              <a:t>last </a:t>
            </a:r>
            <a:r>
              <a:rPr lang="en-US" sz="2400" dirty="0">
                <a:solidFill>
                  <a:schemeClr val="dk1"/>
                </a:solidFill>
                <a:latin typeface="Verdana"/>
                <a:ea typeface="Verdana"/>
                <a:cs typeface="Verdana"/>
                <a:sym typeface="Verdana"/>
              </a:rPr>
              <a:t>3 to 6 weeks</a:t>
            </a:r>
          </a:p>
        </p:txBody>
      </p:sp>
      <p:pic>
        <p:nvPicPr>
          <p:cNvPr id="435" name="Shape 435"/>
          <p:cNvPicPr preferRelativeResize="0"/>
          <p:nvPr/>
        </p:nvPicPr>
        <p:blipFill rotWithShape="1">
          <a:blip r:embed="rId3">
            <a:alphaModFix/>
          </a:blip>
          <a:srcRect/>
          <a:stretch/>
        </p:blipFill>
        <p:spPr>
          <a:xfrm>
            <a:off x="3365985" y="3466198"/>
            <a:ext cx="2400300" cy="2400300"/>
          </a:xfrm>
          <a:prstGeom prst="rect">
            <a:avLst/>
          </a:prstGeom>
          <a:noFill/>
          <a:ln>
            <a:noFill/>
          </a:ln>
          <a:effectLst>
            <a:outerShdw blurRad="50800" dist="38100" dir="2700000" algn="tl" rotWithShape="0">
              <a:prstClr val="black">
                <a:alpha val="40000"/>
              </a:prstClr>
            </a:outerShdw>
          </a:effectLst>
        </p:spPr>
      </p:pic>
      <p:sp>
        <p:nvSpPr>
          <p:cNvPr id="7"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9" name="Shape 309"/>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Q fever</a:t>
            </a:r>
          </a:p>
        </p:txBody>
      </p:sp>
      <p:sp>
        <p:nvSpPr>
          <p:cNvPr id="310" name="Shape 310"/>
          <p:cNvSpPr txBox="1"/>
          <p:nvPr/>
        </p:nvSpPr>
        <p:spPr>
          <a:xfrm>
            <a:off x="1784550" y="1903650"/>
            <a:ext cx="5574900" cy="1200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Cause: </a:t>
            </a:r>
            <a:r>
              <a:rPr lang="en-US" sz="2400" i="1" dirty="0">
                <a:solidFill>
                  <a:schemeClr val="dk1"/>
                </a:solidFill>
                <a:latin typeface="Verdana"/>
                <a:ea typeface="Verdana"/>
                <a:cs typeface="Verdana"/>
                <a:sym typeface="Verdana"/>
              </a:rPr>
              <a:t>Coxiella </a:t>
            </a:r>
            <a:r>
              <a:rPr lang="en-US" sz="2400" i="1" dirty="0" err="1">
                <a:solidFill>
                  <a:schemeClr val="dk1"/>
                </a:solidFill>
                <a:latin typeface="Verdana"/>
                <a:ea typeface="Verdana"/>
                <a:cs typeface="Verdana"/>
                <a:sym typeface="Verdana"/>
              </a:rPr>
              <a:t>burnetti</a:t>
            </a:r>
            <a:r>
              <a:rPr lang="en-US" sz="2400" dirty="0">
                <a:solidFill>
                  <a:schemeClr val="dk1"/>
                </a:solidFill>
                <a:latin typeface="Verdana"/>
                <a:ea typeface="Verdana"/>
                <a:cs typeface="Verdana"/>
                <a:sym typeface="Verdana"/>
              </a:rPr>
              <a:t> bacteria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Reportable disease</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Species commonly affected:</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Cattle</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Sheep</a:t>
            </a:r>
          </a:p>
          <a:p>
            <a:pPr marL="914400" marR="0" lvl="1" indent="-368300" algn="l" rtl="0">
              <a:spcBef>
                <a:spcPts val="0"/>
              </a:spcBef>
              <a:buClr>
                <a:schemeClr val="dk1"/>
              </a:buClr>
              <a:buSzPct val="100000"/>
              <a:buFont typeface="Courier New" panose="02070309020205020404" pitchFamily="49" charset="0"/>
              <a:buChar char="o"/>
            </a:pPr>
            <a:r>
              <a:rPr lang="en-US" sz="2200" dirty="0">
                <a:solidFill>
                  <a:schemeClr val="dk1"/>
                </a:solidFill>
                <a:latin typeface="Verdana"/>
                <a:ea typeface="Verdana"/>
                <a:cs typeface="Verdana"/>
                <a:sym typeface="Verdana"/>
              </a:rPr>
              <a:t>Goats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24" y="4568863"/>
            <a:ext cx="2718573" cy="20429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238" y="4544671"/>
            <a:ext cx="2670314" cy="20429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293" y="4556767"/>
            <a:ext cx="2670314" cy="204295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6" name="Shape 316"/>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Q fever</a:t>
            </a:r>
          </a:p>
        </p:txBody>
      </p:sp>
      <p:sp>
        <p:nvSpPr>
          <p:cNvPr id="317" name="Shape 317"/>
          <p:cNvSpPr txBox="1"/>
          <p:nvPr/>
        </p:nvSpPr>
        <p:spPr>
          <a:xfrm>
            <a:off x="4897678" y="2975775"/>
            <a:ext cx="3929796"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Spontaneous abortion</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Infertility</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Small offspring</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Weak offspring</a:t>
            </a:r>
          </a:p>
        </p:txBody>
      </p:sp>
      <p:sp>
        <p:nvSpPr>
          <p:cNvPr id="318" name="Shape 31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chemeClr val="dk1"/>
                </a:solidFill>
                <a:latin typeface="Verdana"/>
                <a:ea typeface="Verdana"/>
                <a:cs typeface="Verdana"/>
                <a:sym typeface="Verdana"/>
              </a:rPr>
              <a:t>Clinical Signs in Animals</a:t>
            </a:r>
          </a:p>
        </p:txBody>
      </p:sp>
      <p:pic>
        <p:nvPicPr>
          <p:cNvPr id="319" name="Shape 319"/>
          <p:cNvPicPr preferRelativeResize="0"/>
          <p:nvPr/>
        </p:nvPicPr>
        <p:blipFill rotWithShape="1">
          <a:blip r:embed="rId3">
            <a:alphaModFix/>
          </a:blip>
          <a:srcRect/>
          <a:stretch/>
        </p:blipFill>
        <p:spPr>
          <a:xfrm>
            <a:off x="605035" y="2333233"/>
            <a:ext cx="4192434" cy="2854684"/>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3" name="Shape 103"/>
          <p:cNvSpPr txBox="1"/>
          <p:nvPr/>
        </p:nvSpPr>
        <p:spPr>
          <a:xfrm>
            <a:off x="1469570" y="603504"/>
            <a:ext cx="6142808"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What are zoonoses?</a:t>
            </a:r>
          </a:p>
        </p:txBody>
      </p:sp>
      <p:sp>
        <p:nvSpPr>
          <p:cNvPr id="104" name="Shape 104"/>
          <p:cNvSpPr txBox="1"/>
          <p:nvPr/>
        </p:nvSpPr>
        <p:spPr>
          <a:xfrm>
            <a:off x="611800" y="1982850"/>
            <a:ext cx="79236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Verdana"/>
                <a:ea typeface="Verdana"/>
                <a:cs typeface="Verdana"/>
                <a:sym typeface="Verdana"/>
              </a:rPr>
              <a:t>Zoonoses (also known as zoonotic diseases):</a:t>
            </a:r>
          </a:p>
          <a:p>
            <a:pPr marL="0" marR="0" lvl="0" indent="0" algn="ctr" rtl="0">
              <a:spcBef>
                <a:spcPts val="0"/>
              </a:spcBef>
              <a:buSzPct val="25000"/>
              <a:buNone/>
            </a:pPr>
            <a:r>
              <a:rPr lang="en-US" sz="2200" b="0" i="0" u="none" strike="noStrike" cap="none" dirty="0">
                <a:solidFill>
                  <a:schemeClr val="dk1"/>
                </a:solidFill>
                <a:latin typeface="Verdana"/>
                <a:ea typeface="Verdana"/>
                <a:cs typeface="Verdana"/>
                <a:sym typeface="Verdana"/>
              </a:rPr>
              <a:t>Diseases </a:t>
            </a:r>
            <a:r>
              <a:rPr lang="en-US" sz="2200" b="0" i="0" u="none" strike="noStrike" cap="none" dirty="0" smtClean="0">
                <a:solidFill>
                  <a:schemeClr val="dk1"/>
                </a:solidFill>
                <a:latin typeface="Verdana"/>
                <a:ea typeface="Verdana"/>
                <a:cs typeface="Verdana"/>
                <a:sym typeface="Verdana"/>
              </a:rPr>
              <a:t>that can be spread among animals and between animals and people</a:t>
            </a:r>
            <a:endParaRPr lang="en-US" sz="2200" b="0" i="0" u="none" strike="noStrike" cap="none" dirty="0">
              <a:solidFill>
                <a:schemeClr val="dk1"/>
              </a:solidFill>
              <a:latin typeface="Verdana"/>
              <a:ea typeface="Verdana"/>
              <a:cs typeface="Verdana"/>
              <a:sym typeface="Verdana"/>
            </a:endParaRPr>
          </a:p>
        </p:txBody>
      </p:sp>
      <p:pic>
        <p:nvPicPr>
          <p:cNvPr id="105" name="Shape 105"/>
          <p:cNvPicPr preferRelativeResize="0"/>
          <p:nvPr/>
        </p:nvPicPr>
        <p:blipFill>
          <a:blip r:embed="rId3">
            <a:alphaModFix/>
          </a:blip>
          <a:stretch>
            <a:fillRect/>
          </a:stretch>
        </p:blipFill>
        <p:spPr>
          <a:xfrm>
            <a:off x="5673875" y="6275800"/>
            <a:ext cx="9525" cy="9525"/>
          </a:xfrm>
          <a:prstGeom prst="rect">
            <a:avLst/>
          </a:prstGeom>
          <a:noFill/>
          <a:ln>
            <a:noFill/>
          </a:ln>
        </p:spPr>
      </p:pic>
      <p:pic>
        <p:nvPicPr>
          <p:cNvPr id="106" name="Shape 106"/>
          <p:cNvPicPr preferRelativeResize="0"/>
          <p:nvPr/>
        </p:nvPicPr>
        <p:blipFill>
          <a:blip r:embed="rId4">
            <a:alphaModFix/>
          </a:blip>
          <a:stretch>
            <a:fillRect/>
          </a:stretch>
        </p:blipFill>
        <p:spPr>
          <a:xfrm>
            <a:off x="2368650" y="3142800"/>
            <a:ext cx="4409898" cy="2952074"/>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6" name="Shape 326"/>
          <p:cNvSpPr txBox="1"/>
          <p:nvPr/>
        </p:nvSpPr>
        <p:spPr>
          <a:xfrm>
            <a:off x="837125" y="603504"/>
            <a:ext cx="7611413"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Q fever</a:t>
            </a:r>
          </a:p>
        </p:txBody>
      </p:sp>
      <p:sp>
        <p:nvSpPr>
          <p:cNvPr id="327" name="Shape 327"/>
          <p:cNvSpPr txBox="1"/>
          <p:nvPr/>
        </p:nvSpPr>
        <p:spPr>
          <a:xfrm>
            <a:off x="1931137" y="2182150"/>
            <a:ext cx="54234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Fever</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Chills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Night sweats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Headache</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Weakness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Chest pains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Premature birth or miscarriage in pregnant women</a:t>
            </a:r>
          </a:p>
        </p:txBody>
      </p:sp>
      <p:sp>
        <p:nvSpPr>
          <p:cNvPr id="328" name="Shape 328"/>
          <p:cNvSpPr txBox="1"/>
          <p:nvPr/>
        </p:nvSpPr>
        <p:spPr>
          <a:xfrm>
            <a:off x="304798" y="1261871"/>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dk1"/>
                </a:solidFill>
                <a:latin typeface="Verdana"/>
                <a:ea typeface="Verdana"/>
                <a:cs typeface="Verdana"/>
                <a:sym typeface="Verdana"/>
              </a:rPr>
              <a:t>Clinical </a:t>
            </a:r>
            <a:r>
              <a:rPr lang="en-US" sz="3200" dirty="0" smtClean="0">
                <a:solidFill>
                  <a:schemeClr val="dk1"/>
                </a:solidFill>
                <a:latin typeface="Verdana"/>
                <a:ea typeface="Verdana"/>
                <a:cs typeface="Verdana"/>
                <a:sym typeface="Verdana"/>
              </a:rPr>
              <a:t>Signs and Symptoms </a:t>
            </a:r>
            <a:r>
              <a:rPr lang="en-US" sz="3200" dirty="0">
                <a:solidFill>
                  <a:schemeClr val="dk1"/>
                </a:solidFill>
                <a:latin typeface="Verdana"/>
                <a:ea typeface="Verdana"/>
                <a:cs typeface="Verdana"/>
                <a:sym typeface="Verdana"/>
              </a:rPr>
              <a:t>in </a:t>
            </a:r>
            <a:r>
              <a:rPr lang="en-US" sz="3200" dirty="0" smtClean="0">
                <a:solidFill>
                  <a:schemeClr val="dk1"/>
                </a:solidFill>
                <a:latin typeface="Verdana"/>
                <a:ea typeface="Verdana"/>
                <a:cs typeface="Verdana"/>
                <a:sym typeface="Verdana"/>
              </a:rPr>
              <a:t>People</a:t>
            </a:r>
            <a:endParaRPr lang="en-US" sz="3200" dirty="0">
              <a:solidFill>
                <a:schemeClr val="dk1"/>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aphicFrame>
        <p:nvGraphicFramePr>
          <p:cNvPr id="491" name="Shape 491"/>
          <p:cNvGraphicFramePr/>
          <p:nvPr/>
        </p:nvGraphicFramePr>
        <p:xfrm>
          <a:off x="579550" y="2031018"/>
          <a:ext cx="7997800" cy="3165300"/>
        </p:xfrm>
        <a:graphic>
          <a:graphicData uri="http://schemas.openxmlformats.org/drawingml/2006/table">
            <a:tbl>
              <a:tblPr firstRow="1" firstCol="1">
                <a:noFill/>
                <a:tableStyleId>{5DE9AE04-26DF-4F50-A510-16FEA740448D}</a:tableStyleId>
              </a:tblPr>
              <a:tblGrid>
                <a:gridCol w="1975800">
                  <a:extLst>
                    <a:ext uri="{9D8B030D-6E8A-4147-A177-3AD203B41FA5}">
                      <a16:colId xmlns="" xmlns:a16="http://schemas.microsoft.com/office/drawing/2014/main" val="20000"/>
                    </a:ext>
                  </a:extLst>
                </a:gridCol>
                <a:gridCol w="752750">
                  <a:extLst>
                    <a:ext uri="{9D8B030D-6E8A-4147-A177-3AD203B41FA5}">
                      <a16:colId xmlns="" xmlns:a16="http://schemas.microsoft.com/office/drawing/2014/main" val="20001"/>
                    </a:ext>
                  </a:extLst>
                </a:gridCol>
                <a:gridCol w="752750">
                  <a:extLst>
                    <a:ext uri="{9D8B030D-6E8A-4147-A177-3AD203B41FA5}">
                      <a16:colId xmlns="" xmlns:a16="http://schemas.microsoft.com/office/drawing/2014/main" val="20002"/>
                    </a:ext>
                  </a:extLst>
                </a:gridCol>
                <a:gridCol w="752750">
                  <a:extLst>
                    <a:ext uri="{9D8B030D-6E8A-4147-A177-3AD203B41FA5}">
                      <a16:colId xmlns="" xmlns:a16="http://schemas.microsoft.com/office/drawing/2014/main" val="20003"/>
                    </a:ext>
                  </a:extLst>
                </a:gridCol>
                <a:gridCol w="752750">
                  <a:extLst>
                    <a:ext uri="{9D8B030D-6E8A-4147-A177-3AD203B41FA5}">
                      <a16:colId xmlns="" xmlns:a16="http://schemas.microsoft.com/office/drawing/2014/main" val="20004"/>
                    </a:ext>
                  </a:extLst>
                </a:gridCol>
                <a:gridCol w="752750">
                  <a:extLst>
                    <a:ext uri="{9D8B030D-6E8A-4147-A177-3AD203B41FA5}">
                      <a16:colId xmlns="" xmlns:a16="http://schemas.microsoft.com/office/drawing/2014/main" val="20005"/>
                    </a:ext>
                  </a:extLst>
                </a:gridCol>
                <a:gridCol w="752750">
                  <a:extLst>
                    <a:ext uri="{9D8B030D-6E8A-4147-A177-3AD203B41FA5}">
                      <a16:colId xmlns="" xmlns:a16="http://schemas.microsoft.com/office/drawing/2014/main" val="20006"/>
                    </a:ext>
                  </a:extLst>
                </a:gridCol>
                <a:gridCol w="752750">
                  <a:extLst>
                    <a:ext uri="{9D8B030D-6E8A-4147-A177-3AD203B41FA5}">
                      <a16:colId xmlns="" xmlns:a16="http://schemas.microsoft.com/office/drawing/2014/main" val="20007"/>
                    </a:ext>
                  </a:extLst>
                </a:gridCol>
                <a:gridCol w="752750">
                  <a:extLst>
                    <a:ext uri="{9D8B030D-6E8A-4147-A177-3AD203B41FA5}">
                      <a16:colId xmlns="" xmlns:a16="http://schemas.microsoft.com/office/drawing/2014/main" val="20008"/>
                    </a:ext>
                  </a:extLst>
                </a:gridCol>
              </a:tblGrid>
              <a:tr h="351700">
                <a:tc>
                  <a:txBody>
                    <a:bodyPr/>
                    <a:lstStyle/>
                    <a:p>
                      <a:pPr marL="0" marR="0" lvl="0" indent="0" algn="ctr" rtl="0">
                        <a:spcBef>
                          <a:spcPts val="0"/>
                        </a:spcBef>
                        <a:buSzPct val="25000"/>
                        <a:buNone/>
                      </a:pPr>
                      <a:endParaRPr sz="1400" b="0" u="none" strike="noStrike" cap="none">
                        <a:latin typeface="Verdana"/>
                        <a:ea typeface="Verdana"/>
                        <a:cs typeface="Verdana"/>
                        <a:sym typeface="Verdana"/>
                      </a:endParaRP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Cats</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Cattle</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Dogs</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Goats</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Horses</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Poultry</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Sheep</a:t>
                      </a:r>
                    </a:p>
                  </a:txBody>
                  <a:tcPr marL="68575" marR="68575" marT="34300" marB="34300">
                    <a:solidFill>
                      <a:srgbClr val="0054A6"/>
                    </a:solidFill>
                  </a:tcPr>
                </a:tc>
                <a:tc>
                  <a:txBody>
                    <a:bodyPr/>
                    <a:lstStyle/>
                    <a:p>
                      <a:pPr marL="0" marR="0" lvl="0" indent="0" algn="ctr" rtl="0">
                        <a:spcBef>
                          <a:spcPts val="0"/>
                        </a:spcBef>
                        <a:buSzPct val="25000"/>
                        <a:buNone/>
                      </a:pPr>
                      <a:r>
                        <a:rPr lang="en-US" sz="1300" b="0" u="none" strike="noStrike" cap="none">
                          <a:latin typeface="Verdana"/>
                          <a:ea typeface="Verdana"/>
                          <a:cs typeface="Verdana"/>
                          <a:sym typeface="Verdana"/>
                        </a:rPr>
                        <a:t>Swine</a:t>
                      </a:r>
                    </a:p>
                  </a:txBody>
                  <a:tcPr marL="68575" marR="68575" marT="34300" marB="34300">
                    <a:solidFill>
                      <a:srgbClr val="0054A6"/>
                    </a:solidFill>
                  </a:tcPr>
                </a:tc>
                <a:extLst>
                  <a:ext uri="{0D108BD9-81ED-4DB2-BD59-A6C34878D82A}">
                    <a16:rowId xmlns="" xmlns:a16="http://schemas.microsoft.com/office/drawing/2014/main" val="10000"/>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Campylobacteriosis</a:t>
                      </a:r>
                    </a:p>
                  </a:txBody>
                  <a:tcPr marL="68575" marR="68575" marT="34300" marB="34300">
                    <a:solidFill>
                      <a:srgbClr val="0054A6"/>
                    </a:solidFill>
                  </a:tcPr>
                </a:tc>
                <a:tc>
                  <a:txBody>
                    <a:bodyPr/>
                    <a:lstStyle/>
                    <a:p>
                      <a:pPr marL="0" marR="0" lvl="0" indent="0" algn="ctr" rtl="0">
                        <a:spcBef>
                          <a:spcPts val="0"/>
                        </a:spcBef>
                        <a:buSzPct val="25000"/>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1"/>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Contagious ecthyma</a:t>
                      </a:r>
                    </a:p>
                  </a:txBody>
                  <a:tcPr marL="68575" marR="68575" marT="34300" marB="34300">
                    <a:solidFill>
                      <a:srgbClr val="0054A6"/>
                    </a:solidFill>
                  </a:tcPr>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extLst>
                  <a:ext uri="{0D108BD9-81ED-4DB2-BD59-A6C34878D82A}">
                    <a16:rowId xmlns="" xmlns:a16="http://schemas.microsoft.com/office/drawing/2014/main" val="10002"/>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Cryptosporidiosis</a:t>
                      </a:r>
                    </a:p>
                  </a:txBody>
                  <a:tcPr marL="68575" marR="68575" marT="34300" marB="34300">
                    <a:solidFill>
                      <a:srgbClr val="0054A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3"/>
                  </a:ext>
                </a:extLst>
              </a:tr>
              <a:tr h="351700">
                <a:tc>
                  <a:txBody>
                    <a:bodyPr/>
                    <a:lstStyle/>
                    <a:p>
                      <a:pPr marL="0" marR="0" lvl="0" indent="0" algn="ctr" rtl="0">
                        <a:spcBef>
                          <a:spcPts val="0"/>
                        </a:spcBef>
                        <a:buSzPct val="25000"/>
                        <a:buNone/>
                      </a:pPr>
                      <a:r>
                        <a:rPr lang="en-US" sz="1400" b="0" i="1" u="none" strike="noStrike" cap="none">
                          <a:latin typeface="Verdana"/>
                          <a:ea typeface="Verdana"/>
                          <a:cs typeface="Verdana"/>
                          <a:sym typeface="Verdana"/>
                        </a:rPr>
                        <a:t>E. coli</a:t>
                      </a:r>
                    </a:p>
                  </a:txBody>
                  <a:tcPr marL="68575" marR="68575" marT="34300" marB="34300">
                    <a:solidFill>
                      <a:srgbClr val="0054A6"/>
                    </a:solidFill>
                  </a:tcPr>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4"/>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Influenza A</a:t>
                      </a:r>
                    </a:p>
                  </a:txBody>
                  <a:tcPr marL="68575" marR="68575" marT="34300" marB="34300">
                    <a:solidFill>
                      <a:srgbClr val="0054A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5"/>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Q fever</a:t>
                      </a:r>
                    </a:p>
                  </a:txBody>
                  <a:tcPr marL="68575" marR="68575" marT="34300" marB="34300">
                    <a:solidFill>
                      <a:srgbClr val="0054A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spcBef>
                          <a:spcPts val="0"/>
                        </a:spcBef>
                        <a:buSzPct val="25000"/>
                        <a:buNone/>
                      </a:pPr>
                      <a:endParaRPr sz="1800" b="1" u="none" strike="noStrike" cap="none">
                        <a:latin typeface="Verdana"/>
                        <a:ea typeface="Verdana"/>
                        <a:cs typeface="Verdana"/>
                        <a:sym typeface="Verdana"/>
                      </a:endParaRP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6"/>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Ringworm</a:t>
                      </a:r>
                    </a:p>
                  </a:txBody>
                  <a:tcPr marL="68575" marR="68575" marT="34300" marB="34300">
                    <a:solidFill>
                      <a:srgbClr val="0054A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7"/>
                  </a:ext>
                </a:extLst>
              </a:tr>
              <a:tr h="351700">
                <a:tc>
                  <a:txBody>
                    <a:bodyPr/>
                    <a:lstStyle/>
                    <a:p>
                      <a:pPr marL="0" marR="0" lvl="0" indent="0" algn="ctr" rtl="0">
                        <a:spcBef>
                          <a:spcPts val="0"/>
                        </a:spcBef>
                        <a:buSzPct val="25000"/>
                        <a:buNone/>
                      </a:pPr>
                      <a:r>
                        <a:rPr lang="en-US" sz="1400" b="0" u="none" strike="noStrike" cap="none">
                          <a:latin typeface="Verdana"/>
                          <a:ea typeface="Verdana"/>
                          <a:cs typeface="Verdana"/>
                          <a:sym typeface="Verdana"/>
                        </a:rPr>
                        <a:t>Salmonellosis</a:t>
                      </a:r>
                    </a:p>
                  </a:txBody>
                  <a:tcPr marL="68575" marR="68575" marT="34300" marB="34300">
                    <a:solidFill>
                      <a:srgbClr val="0054A6"/>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1" u="none" strike="noStrike" cap="none">
                          <a:solidFill>
                            <a:schemeClr val="dk1"/>
                          </a:solidFill>
                          <a:latin typeface="Verdana"/>
                          <a:ea typeface="Verdana"/>
                          <a:cs typeface="Verdana"/>
                          <a:sym typeface="Verdana"/>
                        </a:rPr>
                        <a:t>✓</a:t>
                      </a:r>
                    </a:p>
                  </a:txBody>
                  <a:tcPr marL="68575" marR="68575" marT="34300" marB="34300"/>
                </a:tc>
                <a:extLst>
                  <a:ext uri="{0D108BD9-81ED-4DB2-BD59-A6C34878D82A}">
                    <a16:rowId xmlns="" xmlns:a16="http://schemas.microsoft.com/office/drawing/2014/main" val="10008"/>
                  </a:ext>
                </a:extLst>
              </a:tr>
            </a:tbl>
          </a:graphicData>
        </a:graphic>
      </p:graphicFrame>
      <p:sp>
        <p:nvSpPr>
          <p:cNvPr id="492" name="Shape 49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Species Affected by Disease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lvl="0" rtl="0">
              <a:spcBef>
                <a:spcPts val="0"/>
              </a:spcBef>
              <a:buClr>
                <a:schemeClr val="dk1"/>
              </a:buClr>
              <a:buFont typeface="Arial"/>
              <a:buNone/>
            </a:pPr>
            <a:endParaRPr/>
          </a:p>
        </p:txBody>
      </p:sp>
      <p:sp>
        <p:nvSpPr>
          <p:cNvPr id="498" name="Shape 498"/>
          <p:cNvSpPr txBox="1"/>
          <p:nvPr/>
        </p:nvSpPr>
        <p:spPr>
          <a:xfrm>
            <a:off x="304798" y="603504"/>
            <a:ext cx="85227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References</a:t>
            </a:r>
          </a:p>
        </p:txBody>
      </p:sp>
      <p:sp>
        <p:nvSpPr>
          <p:cNvPr id="499" name="Shape 499"/>
          <p:cNvSpPr txBox="1"/>
          <p:nvPr/>
        </p:nvSpPr>
        <p:spPr>
          <a:xfrm>
            <a:off x="516288" y="1311504"/>
            <a:ext cx="8099700" cy="3017100"/>
          </a:xfrm>
          <a:prstGeom prst="rect">
            <a:avLst/>
          </a:prstGeom>
          <a:noFill/>
          <a:ln>
            <a:noFill/>
          </a:ln>
        </p:spPr>
        <p:txBody>
          <a:bodyPr lIns="91425" tIns="91425" rIns="91425" bIns="91425" anchor="t" anchorCtr="0">
            <a:noAutofit/>
          </a:bodyPr>
          <a:lstStyle/>
          <a:p>
            <a:pPr lvl="0">
              <a:buClr>
                <a:schemeClr val="dk1"/>
              </a:buClr>
              <a:buSzPct val="45833"/>
            </a:pPr>
            <a:r>
              <a:rPr lang="en-US" sz="2000" dirty="0" smtClean="0">
                <a:solidFill>
                  <a:schemeClr val="dk1"/>
                </a:solidFill>
                <a:latin typeface="Verdana"/>
                <a:ea typeface="Verdana"/>
                <a:cs typeface="Verdana"/>
                <a:sym typeface="Verdana"/>
              </a:rPr>
              <a:t>Centers for Disease Control and Prevention website. Healthy pets healthy people. </a:t>
            </a:r>
            <a:r>
              <a:rPr lang="en-US" sz="2000" dirty="0">
                <a:solidFill>
                  <a:schemeClr val="dk1"/>
                </a:solidFill>
                <a:latin typeface="Verdana"/>
                <a:ea typeface="Verdana"/>
                <a:cs typeface="Verdana"/>
                <a:sym typeface="Verdana"/>
              </a:rPr>
              <a:t>Available at: </a:t>
            </a:r>
            <a:r>
              <a:rPr lang="en-US" sz="2000" dirty="0">
                <a:solidFill>
                  <a:schemeClr val="dk1"/>
                </a:solidFill>
                <a:latin typeface="Verdana"/>
                <a:ea typeface="Verdana"/>
                <a:cs typeface="Verdana"/>
                <a:sym typeface="Verdana"/>
                <a:hlinkClick r:id="rId3"/>
              </a:rPr>
              <a:t>https://www.cdc.gov/healthypets</a:t>
            </a:r>
            <a:r>
              <a:rPr lang="en-US" sz="2000" dirty="0" smtClean="0">
                <a:solidFill>
                  <a:schemeClr val="dk1"/>
                </a:solidFill>
                <a:latin typeface="Verdana"/>
                <a:ea typeface="Verdana"/>
                <a:cs typeface="Verdana"/>
                <a:sym typeface="Verdana"/>
                <a:hlinkClick r:id="rId3"/>
              </a:rPr>
              <a:t>/</a:t>
            </a:r>
            <a:r>
              <a:rPr lang="en-US" sz="2000" dirty="0" smtClean="0">
                <a:solidFill>
                  <a:schemeClr val="dk1"/>
                </a:solidFill>
                <a:latin typeface="Verdana"/>
                <a:ea typeface="Verdana"/>
                <a:cs typeface="Verdana"/>
                <a:sym typeface="Verdana"/>
              </a:rPr>
              <a:t>. Accessed Feb 20, 2017.</a:t>
            </a:r>
          </a:p>
          <a:p>
            <a:pPr lvl="0">
              <a:buClr>
                <a:schemeClr val="dk1"/>
              </a:buClr>
              <a:buSzPct val="45833"/>
            </a:pPr>
            <a:endParaRPr lang="en-US" sz="2000" dirty="0">
              <a:solidFill>
                <a:schemeClr val="dk1"/>
              </a:solidFill>
              <a:latin typeface="Verdana"/>
              <a:ea typeface="Verdana"/>
              <a:cs typeface="Verdana"/>
              <a:sym typeface="Verdana"/>
            </a:endParaRPr>
          </a:p>
          <a:p>
            <a:pPr>
              <a:buClr>
                <a:schemeClr val="dk1"/>
              </a:buClr>
              <a:buSzPct val="45833"/>
            </a:pPr>
            <a:r>
              <a:rPr lang="en-US" sz="2000" dirty="0">
                <a:solidFill>
                  <a:schemeClr val="dk1"/>
                </a:solidFill>
                <a:latin typeface="Verdana"/>
                <a:ea typeface="Verdana"/>
                <a:cs typeface="Verdana"/>
                <a:sym typeface="Verdana"/>
              </a:rPr>
              <a:t>Centers for Disease Control and Prevention website. </a:t>
            </a:r>
            <a:r>
              <a:rPr lang="en-US" sz="2000" dirty="0" smtClean="0">
                <a:solidFill>
                  <a:schemeClr val="dk1"/>
                </a:solidFill>
                <a:latin typeface="Verdana"/>
                <a:ea typeface="Verdana"/>
                <a:cs typeface="Verdana"/>
                <a:sym typeface="Verdana"/>
              </a:rPr>
              <a:t>Influenza. </a:t>
            </a:r>
            <a:r>
              <a:rPr lang="en-US" sz="2000" dirty="0">
                <a:solidFill>
                  <a:schemeClr val="dk1"/>
                </a:solidFill>
                <a:latin typeface="Verdana"/>
                <a:ea typeface="Verdana"/>
                <a:cs typeface="Verdana"/>
                <a:sym typeface="Verdana"/>
              </a:rPr>
              <a:t>Available at: </a:t>
            </a:r>
            <a:r>
              <a:rPr lang="en-US" sz="2000" dirty="0">
                <a:solidFill>
                  <a:schemeClr val="dk1"/>
                </a:solidFill>
                <a:latin typeface="Verdana"/>
                <a:ea typeface="Verdana"/>
                <a:cs typeface="Verdana"/>
                <a:sym typeface="Verdana"/>
                <a:hlinkClick r:id="rId4"/>
              </a:rPr>
              <a:t>https://www.cdc.gov/flu</a:t>
            </a:r>
            <a:r>
              <a:rPr lang="en-US" sz="2000" dirty="0" smtClean="0">
                <a:solidFill>
                  <a:schemeClr val="dk1"/>
                </a:solidFill>
                <a:latin typeface="Verdana"/>
                <a:ea typeface="Verdana"/>
                <a:cs typeface="Verdana"/>
                <a:sym typeface="Verdana"/>
                <a:hlinkClick r:id="rId4"/>
              </a:rPr>
              <a:t>/</a:t>
            </a:r>
            <a:r>
              <a:rPr lang="en-US" sz="2000" dirty="0" smtClean="0">
                <a:solidFill>
                  <a:schemeClr val="dk1"/>
                </a:solidFill>
                <a:latin typeface="Verdana"/>
                <a:ea typeface="Verdana"/>
                <a:cs typeface="Verdana"/>
                <a:sym typeface="Verdana"/>
              </a:rPr>
              <a:t>. Accessed </a:t>
            </a:r>
            <a:r>
              <a:rPr lang="en-US" sz="2000" dirty="0">
                <a:solidFill>
                  <a:schemeClr val="dk1"/>
                </a:solidFill>
                <a:latin typeface="Verdana"/>
                <a:ea typeface="Verdana"/>
                <a:cs typeface="Verdana"/>
                <a:sym typeface="Verdana"/>
              </a:rPr>
              <a:t>Feb 20, 2017.</a:t>
            </a:r>
          </a:p>
          <a:p>
            <a:pPr lvl="0">
              <a:spcBef>
                <a:spcPts val="0"/>
              </a:spcBef>
              <a:buClr>
                <a:schemeClr val="dk1"/>
              </a:buClr>
              <a:buSzPct val="45833"/>
              <a:buFont typeface="Arial"/>
              <a:buNone/>
            </a:pPr>
            <a:endParaRPr lang="en-US" sz="2000" dirty="0">
              <a:solidFill>
                <a:schemeClr val="dk1"/>
              </a:solidFill>
              <a:latin typeface="Verdana"/>
              <a:ea typeface="Verdana"/>
              <a:cs typeface="Verdana"/>
              <a:sym typeface="Verdana"/>
            </a:endParaRPr>
          </a:p>
          <a:p>
            <a:pPr lvl="0">
              <a:spcBef>
                <a:spcPts val="0"/>
              </a:spcBef>
              <a:buClr>
                <a:schemeClr val="dk1"/>
              </a:buClr>
              <a:buSzPct val="45833"/>
              <a:buFont typeface="Arial"/>
              <a:buNone/>
            </a:pPr>
            <a:r>
              <a:rPr lang="en-US" sz="2000" dirty="0" smtClean="0">
                <a:solidFill>
                  <a:schemeClr val="dk1"/>
                </a:solidFill>
                <a:latin typeface="Verdana"/>
                <a:ea typeface="Verdana"/>
                <a:cs typeface="Verdana"/>
                <a:sym typeface="Verdana"/>
              </a:rPr>
              <a:t>Center </a:t>
            </a:r>
            <a:r>
              <a:rPr lang="en-US" sz="2000" dirty="0">
                <a:solidFill>
                  <a:schemeClr val="dk1"/>
                </a:solidFill>
                <a:latin typeface="Verdana"/>
                <a:ea typeface="Verdana"/>
                <a:cs typeface="Verdana"/>
                <a:sym typeface="Verdana"/>
              </a:rPr>
              <a:t>for Food Security and Public Health website. Available at: </a:t>
            </a:r>
            <a:r>
              <a:rPr lang="en-US" sz="2000" dirty="0">
                <a:solidFill>
                  <a:schemeClr val="dk1"/>
                </a:solidFill>
                <a:latin typeface="Verdana"/>
                <a:ea typeface="Verdana"/>
                <a:cs typeface="Verdana"/>
                <a:sym typeface="Verdana"/>
                <a:hlinkClick r:id="rId5"/>
              </a:rPr>
              <a:t>http://</a:t>
            </a:r>
            <a:r>
              <a:rPr lang="en-US" sz="2000" dirty="0" smtClean="0">
                <a:solidFill>
                  <a:schemeClr val="dk1"/>
                </a:solidFill>
                <a:latin typeface="Verdana"/>
                <a:ea typeface="Verdana"/>
                <a:cs typeface="Verdana"/>
                <a:sym typeface="Verdana"/>
                <a:hlinkClick r:id="rId5"/>
              </a:rPr>
              <a:t>www.cfsph.iastate.edu</a:t>
            </a:r>
            <a:r>
              <a:rPr lang="en-US" sz="2000" dirty="0" smtClean="0">
                <a:solidFill>
                  <a:schemeClr val="dk1"/>
                </a:solidFill>
                <a:latin typeface="Verdana"/>
                <a:ea typeface="Verdana"/>
                <a:cs typeface="Verdana"/>
                <a:sym typeface="Verdana"/>
              </a:rPr>
              <a:t>.  </a:t>
            </a:r>
            <a:r>
              <a:rPr lang="en-US" sz="2000" dirty="0">
                <a:solidFill>
                  <a:schemeClr val="dk1"/>
                </a:solidFill>
                <a:latin typeface="Verdana"/>
                <a:ea typeface="Verdana"/>
                <a:cs typeface="Verdana"/>
                <a:sym typeface="Verdana"/>
              </a:rPr>
              <a:t>Accessed Nov 18, 2016. </a:t>
            </a:r>
          </a:p>
          <a:p>
            <a:pPr lvl="0">
              <a:spcBef>
                <a:spcPts val="0"/>
              </a:spcBef>
              <a:buClr>
                <a:schemeClr val="dk1"/>
              </a:buClr>
              <a:buFont typeface="Arial"/>
              <a:buNone/>
            </a:pPr>
            <a:endParaRPr sz="2000" dirty="0">
              <a:solidFill>
                <a:schemeClr val="dk1"/>
              </a:solidFill>
              <a:latin typeface="Verdana"/>
              <a:ea typeface="Verdana"/>
              <a:cs typeface="Verdana"/>
              <a:sym typeface="Verdana"/>
            </a:endParaRPr>
          </a:p>
          <a:p>
            <a:pPr lvl="0">
              <a:spcBef>
                <a:spcPts val="0"/>
              </a:spcBef>
              <a:buClr>
                <a:schemeClr val="dk1"/>
              </a:buClr>
              <a:buSzPct val="45833"/>
              <a:buFont typeface="Arial"/>
              <a:buNone/>
            </a:pPr>
            <a:r>
              <a:rPr lang="en-US" sz="2000" dirty="0">
                <a:solidFill>
                  <a:schemeClr val="dk1"/>
                </a:solidFill>
                <a:latin typeface="Verdana"/>
                <a:ea typeface="Verdana"/>
                <a:cs typeface="Verdana"/>
                <a:sym typeface="Verdana"/>
              </a:rPr>
              <a:t>Grace D, </a:t>
            </a:r>
            <a:r>
              <a:rPr lang="en-US" sz="2000" dirty="0" err="1">
                <a:solidFill>
                  <a:schemeClr val="dk1"/>
                </a:solidFill>
                <a:latin typeface="Verdana"/>
                <a:ea typeface="Verdana"/>
                <a:cs typeface="Verdana"/>
                <a:sym typeface="Verdana"/>
              </a:rPr>
              <a:t>Mutua</a:t>
            </a:r>
            <a:r>
              <a:rPr lang="en-US" sz="2000" dirty="0">
                <a:solidFill>
                  <a:schemeClr val="dk1"/>
                </a:solidFill>
                <a:latin typeface="Verdana"/>
                <a:ea typeface="Verdana"/>
                <a:cs typeface="Verdana"/>
                <a:sym typeface="Verdana"/>
              </a:rPr>
              <a:t> F, </a:t>
            </a:r>
            <a:r>
              <a:rPr lang="en-US" sz="2000" dirty="0" err="1">
                <a:solidFill>
                  <a:schemeClr val="dk1"/>
                </a:solidFill>
                <a:latin typeface="Verdana"/>
                <a:ea typeface="Verdana"/>
                <a:cs typeface="Verdana"/>
                <a:sym typeface="Verdana"/>
              </a:rPr>
              <a:t>Ochungo</a:t>
            </a:r>
            <a:r>
              <a:rPr lang="en-US" sz="2000" dirty="0">
                <a:solidFill>
                  <a:schemeClr val="dk1"/>
                </a:solidFill>
                <a:latin typeface="Verdana"/>
                <a:ea typeface="Verdana"/>
                <a:cs typeface="Verdana"/>
                <a:sym typeface="Verdana"/>
              </a:rPr>
              <a:t> P, et al. Mapping of poverty and likely </a:t>
            </a:r>
            <a:r>
              <a:rPr lang="en-US" sz="2000" dirty="0" err="1">
                <a:solidFill>
                  <a:schemeClr val="dk1"/>
                </a:solidFill>
                <a:latin typeface="Verdana"/>
                <a:ea typeface="Verdana"/>
                <a:cs typeface="Verdana"/>
                <a:sym typeface="Verdana"/>
              </a:rPr>
              <a:t>zoonoses</a:t>
            </a:r>
            <a:r>
              <a:rPr lang="en-US" sz="2000" dirty="0">
                <a:solidFill>
                  <a:schemeClr val="dk1"/>
                </a:solidFill>
                <a:latin typeface="Verdana"/>
                <a:ea typeface="Verdana"/>
                <a:cs typeface="Verdana"/>
                <a:sym typeface="Verdana"/>
              </a:rPr>
              <a:t> hotspots. </a:t>
            </a:r>
            <a:r>
              <a:rPr lang="en-US" sz="2000" dirty="0" err="1">
                <a:solidFill>
                  <a:schemeClr val="dk1"/>
                </a:solidFill>
                <a:latin typeface="Verdana"/>
                <a:ea typeface="Verdana"/>
                <a:cs typeface="Verdana"/>
                <a:sym typeface="Verdana"/>
              </a:rPr>
              <a:t>Zoonoses</a:t>
            </a:r>
            <a:r>
              <a:rPr lang="en-US" sz="2000" dirty="0">
                <a:solidFill>
                  <a:schemeClr val="dk1"/>
                </a:solidFill>
                <a:latin typeface="Verdana"/>
                <a:ea typeface="Verdana"/>
                <a:cs typeface="Verdana"/>
                <a:sym typeface="Verdana"/>
              </a:rPr>
              <a:t> Project 4. Report to the UK Department for International Development. Nairobi, Kenya: ILRI, 2012.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2" name="Shape 11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Endemic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sp>
        <p:nvSpPr>
          <p:cNvPr id="113" name="Shape 113"/>
          <p:cNvSpPr txBox="1"/>
          <p:nvPr/>
        </p:nvSpPr>
        <p:spPr>
          <a:xfrm>
            <a:off x="1071374" y="2115645"/>
            <a:ext cx="6989523" cy="1569660"/>
          </a:xfrm>
          <a:prstGeom prst="rect">
            <a:avLst/>
          </a:prstGeom>
          <a:noFill/>
          <a:ln>
            <a:noFill/>
          </a:ln>
        </p:spPr>
        <p:txBody>
          <a:bodyPr lIns="91425" tIns="45700" rIns="91425" bIns="45700" anchor="t" anchorCtr="0">
            <a:noAutofit/>
          </a:bodyPr>
          <a:lstStyle/>
          <a:p>
            <a:pPr marR="0" lvl="0" algn="ctr" rtl="0">
              <a:spcBef>
                <a:spcPts val="0"/>
              </a:spcBef>
              <a:buSzPct val="25000"/>
            </a:pPr>
            <a:r>
              <a:rPr lang="en-US" sz="2400" b="0" i="0" u="none" strike="noStrike" cap="none" dirty="0">
                <a:solidFill>
                  <a:schemeClr val="tx1"/>
                </a:solidFill>
                <a:latin typeface="Verdana"/>
                <a:ea typeface="Verdana"/>
                <a:cs typeface="Verdana"/>
                <a:sym typeface="Verdana"/>
              </a:rPr>
              <a:t>A </a:t>
            </a:r>
            <a:r>
              <a:rPr lang="en-US" sz="2400" b="0" i="0" u="none" strike="noStrike" cap="none" dirty="0" smtClean="0">
                <a:solidFill>
                  <a:schemeClr val="tx1"/>
                </a:solidFill>
                <a:latin typeface="Verdana"/>
                <a:ea typeface="Verdana"/>
                <a:cs typeface="Verdana"/>
                <a:sym typeface="Verdana"/>
              </a:rPr>
              <a:t>disease </a:t>
            </a:r>
            <a:r>
              <a:rPr lang="en-US" sz="2400" b="0" i="0" u="none" strike="noStrike" cap="none" dirty="0">
                <a:solidFill>
                  <a:schemeClr val="dk1"/>
                </a:solidFill>
                <a:latin typeface="Verdana"/>
                <a:ea typeface="Verdana"/>
                <a:cs typeface="Verdana"/>
                <a:sym typeface="Verdana"/>
              </a:rPr>
              <a:t>regularly found among a particular population or in a certain </a:t>
            </a:r>
            <a:r>
              <a:rPr lang="en-US" sz="2400" b="0" i="0" u="none" strike="noStrike" cap="none" dirty="0" smtClean="0">
                <a:solidFill>
                  <a:schemeClr val="dk1"/>
                </a:solidFill>
                <a:latin typeface="Verdana"/>
                <a:ea typeface="Verdana"/>
                <a:cs typeface="Verdana"/>
                <a:sym typeface="Verdana"/>
              </a:rPr>
              <a:t>area</a:t>
            </a:r>
            <a:endParaRPr lang="en-US" sz="2400" dirty="0">
              <a:solidFill>
                <a:schemeClr val="dk1"/>
              </a:solidFill>
              <a:latin typeface="Verdana"/>
              <a:ea typeface="Verdana"/>
              <a:cs typeface="Verdana"/>
              <a:sym typeface="Verdana"/>
            </a:endParaRPr>
          </a:p>
          <a:p>
            <a:pPr marR="0" lvl="0" algn="ctr" rtl="0">
              <a:spcBef>
                <a:spcPts val="0"/>
              </a:spcBef>
              <a:buSzPct val="25000"/>
            </a:pPr>
            <a:endParaRPr lang="en-US" sz="2400" b="0" i="0" u="none" strike="noStrike" cap="none" dirty="0" smtClean="0">
              <a:solidFill>
                <a:schemeClr val="dk1"/>
              </a:solidFill>
              <a:latin typeface="Verdana"/>
              <a:ea typeface="Verdana"/>
              <a:cs typeface="Verdana"/>
              <a:sym typeface="Verdana"/>
            </a:endParaRPr>
          </a:p>
          <a:p>
            <a:pPr marR="0" lvl="0" algn="ctr" rtl="0">
              <a:spcBef>
                <a:spcPts val="0"/>
              </a:spcBef>
              <a:buSzPct val="25000"/>
            </a:pPr>
            <a:r>
              <a:rPr lang="en-US" sz="2400" b="0" i="0" u="none" strike="noStrike" cap="none" dirty="0" smtClean="0">
                <a:solidFill>
                  <a:schemeClr val="dk1"/>
                </a:solidFill>
                <a:latin typeface="Verdana"/>
                <a:ea typeface="Verdana"/>
                <a:cs typeface="Verdana"/>
                <a:sym typeface="Verdana"/>
              </a:rPr>
              <a:t>This applies to zoonoses and </a:t>
            </a:r>
            <a:r>
              <a:rPr lang="en-US" sz="2400" dirty="0" smtClean="0">
                <a:solidFill>
                  <a:schemeClr val="dk1"/>
                </a:solidFill>
                <a:latin typeface="Verdana"/>
                <a:ea typeface="Verdana"/>
                <a:cs typeface="Verdana"/>
                <a:sym typeface="Verdana"/>
              </a:rPr>
              <a:t>non-zoonotic diseases</a:t>
            </a:r>
            <a:endParaRPr lang="en-US" sz="2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497" y="4039296"/>
            <a:ext cx="4117006" cy="23329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0" name="Shape 120"/>
          <p:cNvSpPr txBox="1"/>
          <p:nvPr/>
        </p:nvSpPr>
        <p:spPr>
          <a:xfrm>
            <a:off x="304800" y="1258933"/>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dirty="0">
                <a:solidFill>
                  <a:schemeClr val="dk1"/>
                </a:solidFill>
                <a:latin typeface="Verdana"/>
                <a:ea typeface="Verdana"/>
                <a:cs typeface="Verdana"/>
                <a:sym typeface="Verdana"/>
              </a:rPr>
              <a:t>Avian Influenza</a:t>
            </a:r>
          </a:p>
        </p:txBody>
      </p:sp>
      <p:sp>
        <p:nvSpPr>
          <p:cNvPr id="121" name="Shape 121"/>
          <p:cNvSpPr txBox="1"/>
          <p:nvPr/>
        </p:nvSpPr>
        <p:spPr>
          <a:xfrm>
            <a:off x="814593" y="2356615"/>
            <a:ext cx="7503090" cy="2677656"/>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Also known as “bird flu”</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Caused by </a:t>
            </a:r>
            <a:r>
              <a:rPr lang="en-US" sz="2400" b="0" i="0" u="none" strike="noStrike" cap="none" dirty="0" smtClean="0">
                <a:solidFill>
                  <a:schemeClr val="dk1"/>
                </a:solidFill>
                <a:latin typeface="Verdana"/>
                <a:ea typeface="Verdana"/>
                <a:cs typeface="Verdana"/>
                <a:sym typeface="Verdana"/>
              </a:rPr>
              <a:t>infection with an </a:t>
            </a:r>
            <a:r>
              <a:rPr lang="en-US" sz="2400" b="0" i="0" u="none" strike="noStrike" cap="none" dirty="0">
                <a:solidFill>
                  <a:schemeClr val="dk1"/>
                </a:solidFill>
                <a:latin typeface="Verdana"/>
                <a:ea typeface="Verdana"/>
                <a:cs typeface="Verdana"/>
                <a:sym typeface="Verdana"/>
              </a:rPr>
              <a:t>influenza A virus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Endemic in </a:t>
            </a:r>
            <a:r>
              <a:rPr lang="en-US" sz="2400" b="0" i="0" u="none" strike="noStrike" cap="none" dirty="0" smtClean="0">
                <a:solidFill>
                  <a:schemeClr val="dk1"/>
                </a:solidFill>
                <a:latin typeface="Verdana"/>
                <a:ea typeface="Verdana"/>
                <a:cs typeface="Verdana"/>
                <a:sym typeface="Verdana"/>
              </a:rPr>
              <a:t>some wild waterfowl populations, such as ducks and geese</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Wild </a:t>
            </a:r>
            <a:r>
              <a:rPr lang="en-US" sz="2400" b="0" i="0" u="none" strike="noStrike" cap="none" dirty="0" smtClean="0">
                <a:solidFill>
                  <a:schemeClr val="dk1"/>
                </a:solidFill>
                <a:latin typeface="Verdana"/>
                <a:ea typeface="Verdana"/>
                <a:cs typeface="Verdana"/>
                <a:sym typeface="Verdana"/>
              </a:rPr>
              <a:t>waterfowl are often </a:t>
            </a:r>
            <a:r>
              <a:rPr lang="en-US" sz="2400" b="0" i="0" u="none" strike="noStrike" cap="none" dirty="0">
                <a:solidFill>
                  <a:schemeClr val="dk1"/>
                </a:solidFill>
                <a:latin typeface="Verdana"/>
                <a:ea typeface="Verdana"/>
                <a:cs typeface="Verdana"/>
                <a:sym typeface="Verdana"/>
              </a:rPr>
              <a:t>asymptomatic but act as reservoirs for the disease</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Infected w</a:t>
            </a:r>
            <a:r>
              <a:rPr lang="en-US" sz="2400" b="0" i="0" u="none" strike="noStrike" cap="none" dirty="0" smtClean="0">
                <a:solidFill>
                  <a:schemeClr val="dk1"/>
                </a:solidFill>
                <a:latin typeface="Verdana"/>
                <a:ea typeface="Verdana"/>
                <a:cs typeface="Verdana"/>
                <a:sym typeface="Verdana"/>
              </a:rPr>
              <a:t>ild waterfowl </a:t>
            </a:r>
            <a:r>
              <a:rPr lang="en-US" sz="2400" b="0" i="0" u="none" strike="noStrike" cap="none" dirty="0">
                <a:solidFill>
                  <a:schemeClr val="dk1"/>
                </a:solidFill>
                <a:latin typeface="Verdana"/>
                <a:ea typeface="Verdana"/>
                <a:cs typeface="Verdana"/>
                <a:sym typeface="Verdana"/>
              </a:rPr>
              <a:t>can serve as a source of the virus for domestic poultry if they are in </a:t>
            </a:r>
            <a:r>
              <a:rPr lang="en-US" sz="2400" b="0" i="0" u="none" strike="noStrike" cap="none" dirty="0" smtClean="0">
                <a:solidFill>
                  <a:schemeClr val="dk1"/>
                </a:solidFill>
                <a:latin typeface="Verdana"/>
                <a:ea typeface="Verdana"/>
                <a:cs typeface="Verdana"/>
                <a:sym typeface="Verdana"/>
              </a:rPr>
              <a:t>the same areas</a:t>
            </a:r>
            <a:endParaRPr lang="en-US" sz="2400" b="0" i="0" u="none" strike="noStrike" cap="none" dirty="0">
              <a:solidFill>
                <a:schemeClr val="dk1"/>
              </a:solidFill>
              <a:latin typeface="Verdana"/>
              <a:ea typeface="Verdana"/>
              <a:cs typeface="Verdana"/>
              <a:sym typeface="Verdana"/>
            </a:endParaRPr>
          </a:p>
        </p:txBody>
      </p:sp>
      <p:sp>
        <p:nvSpPr>
          <p:cNvPr id="122" name="Shape 122"/>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Endemic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9" name="Shape 129"/>
          <p:cNvSpPr txBox="1"/>
          <p:nvPr/>
        </p:nvSpPr>
        <p:spPr>
          <a:xfrm>
            <a:off x="304800" y="1258933"/>
            <a:ext cx="8522676"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dirty="0">
                <a:solidFill>
                  <a:schemeClr val="dk1"/>
                </a:solidFill>
                <a:latin typeface="Verdana"/>
                <a:ea typeface="Verdana"/>
                <a:cs typeface="Verdana"/>
                <a:sym typeface="Verdana"/>
              </a:rPr>
              <a:t>Rabies</a:t>
            </a:r>
          </a:p>
        </p:txBody>
      </p:sp>
      <p:sp>
        <p:nvSpPr>
          <p:cNvPr id="130" name="Shape 130"/>
          <p:cNvSpPr txBox="1"/>
          <p:nvPr/>
        </p:nvSpPr>
        <p:spPr>
          <a:xfrm>
            <a:off x="582861" y="1843707"/>
            <a:ext cx="7966553" cy="341631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Endemic in </a:t>
            </a:r>
            <a:r>
              <a:rPr lang="en-US" sz="2400" b="0" i="0" u="none" strike="noStrike" cap="none" dirty="0" smtClean="0">
                <a:solidFill>
                  <a:schemeClr val="dk1"/>
                </a:solidFill>
                <a:latin typeface="Verdana"/>
                <a:ea typeface="Verdana"/>
                <a:cs typeface="Verdana"/>
                <a:sym typeface="Verdana"/>
              </a:rPr>
              <a:t>the U.S. and </a:t>
            </a:r>
            <a:r>
              <a:rPr lang="en-US" sz="2400" b="0" i="0" u="none" strike="noStrike" cap="none" dirty="0">
                <a:solidFill>
                  <a:schemeClr val="dk1"/>
                </a:solidFill>
                <a:latin typeface="Verdana"/>
                <a:ea typeface="Verdana"/>
                <a:cs typeface="Verdana"/>
                <a:sym typeface="Verdana"/>
              </a:rPr>
              <a:t>most of the world </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In the U.S., p</a:t>
            </a:r>
            <a:r>
              <a:rPr lang="en-US" sz="2400" b="0" i="0" u="none" strike="noStrike" cap="none" dirty="0" smtClean="0">
                <a:solidFill>
                  <a:schemeClr val="dk1"/>
                </a:solidFill>
                <a:latin typeface="Verdana"/>
                <a:ea typeface="Verdana"/>
                <a:cs typeface="Verdana"/>
                <a:sym typeface="Verdana"/>
              </a:rPr>
              <a:t>rimary </a:t>
            </a:r>
            <a:r>
              <a:rPr lang="en-US" sz="2400" b="0" i="0" u="none" strike="noStrike" cap="none" dirty="0">
                <a:solidFill>
                  <a:schemeClr val="dk1"/>
                </a:solidFill>
                <a:latin typeface="Verdana"/>
                <a:ea typeface="Verdana"/>
                <a:cs typeface="Verdana"/>
                <a:sym typeface="Verdana"/>
              </a:rPr>
              <a:t>reservoirs of the </a:t>
            </a:r>
            <a:r>
              <a:rPr lang="en-US" sz="2400" b="0" i="0" u="none" strike="noStrike" cap="none" dirty="0" smtClean="0">
                <a:solidFill>
                  <a:schemeClr val="dk1"/>
                </a:solidFill>
                <a:latin typeface="Verdana"/>
                <a:ea typeface="Verdana"/>
                <a:cs typeface="Verdana"/>
                <a:sym typeface="Verdana"/>
              </a:rPr>
              <a:t>rabies virus </a:t>
            </a:r>
            <a:r>
              <a:rPr lang="en-US" sz="2400" b="0" i="0" u="none" strike="noStrike" cap="none" dirty="0">
                <a:solidFill>
                  <a:schemeClr val="dk1"/>
                </a:solidFill>
                <a:latin typeface="Verdana"/>
                <a:ea typeface="Verdana"/>
                <a:cs typeface="Verdana"/>
                <a:sym typeface="Verdana"/>
              </a:rPr>
              <a:t>are raccoons, skunks, and bats </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Can infect all mammals, including </a:t>
            </a:r>
            <a:r>
              <a:rPr lang="en-US" sz="2400" b="0" i="0" u="none" strike="noStrike" cap="none" dirty="0" smtClean="0">
                <a:solidFill>
                  <a:schemeClr val="dk1"/>
                </a:solidFill>
                <a:latin typeface="Verdana"/>
                <a:ea typeface="Verdana"/>
                <a:cs typeface="Verdana"/>
                <a:sym typeface="Verdana"/>
              </a:rPr>
              <a:t>people</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Rabies is spread by the bite of an infected animal whose saliva contains the virus </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Clinical signs </a:t>
            </a:r>
            <a:r>
              <a:rPr lang="en-US" sz="2400" b="0" i="0" u="none" strike="noStrike" cap="none" dirty="0" smtClean="0">
                <a:solidFill>
                  <a:schemeClr val="dk1"/>
                </a:solidFill>
                <a:latin typeface="Verdana"/>
                <a:ea typeface="Verdana"/>
                <a:cs typeface="Verdana"/>
                <a:sym typeface="Verdana"/>
              </a:rPr>
              <a:t>in both animals and people include </a:t>
            </a:r>
            <a:r>
              <a:rPr lang="en-US" sz="2400" b="0" i="0" u="none" strike="noStrike" cap="none" dirty="0">
                <a:solidFill>
                  <a:schemeClr val="dk1"/>
                </a:solidFill>
                <a:latin typeface="Verdana"/>
                <a:ea typeface="Verdana"/>
                <a:cs typeface="Verdana"/>
                <a:sym typeface="Verdana"/>
              </a:rPr>
              <a:t>behavior changes, leg paralysis, drooling, and difficulty swallowing</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Almost </a:t>
            </a:r>
            <a:r>
              <a:rPr lang="en-US" sz="2400" b="0" i="0" u="none" strike="noStrike" cap="none" dirty="0" smtClean="0">
                <a:solidFill>
                  <a:schemeClr val="dk1"/>
                </a:solidFill>
                <a:latin typeface="Verdana"/>
                <a:ea typeface="Verdana"/>
                <a:cs typeface="Verdana"/>
                <a:sym typeface="Verdana"/>
              </a:rPr>
              <a:t>100</a:t>
            </a:r>
            <a:r>
              <a:rPr lang="en-US" sz="2400" b="0" i="0" u="none" strike="noStrike" cap="none" dirty="0">
                <a:solidFill>
                  <a:schemeClr val="dk1"/>
                </a:solidFill>
                <a:latin typeface="Verdana"/>
                <a:ea typeface="Verdana"/>
                <a:cs typeface="Verdana"/>
                <a:sym typeface="Verdana"/>
              </a:rPr>
              <a:t>% </a:t>
            </a:r>
            <a:r>
              <a:rPr lang="en-US" sz="2400" b="0" i="0" u="none" strike="noStrike" cap="none" dirty="0" smtClean="0">
                <a:solidFill>
                  <a:schemeClr val="dk1"/>
                </a:solidFill>
                <a:latin typeface="Verdana"/>
                <a:ea typeface="Verdana"/>
                <a:cs typeface="Verdana"/>
                <a:sym typeface="Verdana"/>
              </a:rPr>
              <a:t>infected die</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A rabies vaccination is available for people and some types of animals</a:t>
            </a:r>
            <a:endParaRPr lang="en-US" sz="2400" b="0" i="0" u="none" strike="noStrike" cap="none" dirty="0">
              <a:solidFill>
                <a:schemeClr val="dk1"/>
              </a:solidFill>
              <a:latin typeface="Verdana"/>
              <a:ea typeface="Verdana"/>
              <a:cs typeface="Verdana"/>
              <a:sym typeface="Verdana"/>
            </a:endParaRPr>
          </a:p>
        </p:txBody>
      </p:sp>
      <p:sp>
        <p:nvSpPr>
          <p:cNvPr id="131" name="Shape 131"/>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Endemic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178" y="601539"/>
            <a:ext cx="1341236" cy="12421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Emerging </a:t>
            </a:r>
            <a:r>
              <a:rPr lang="en-US" sz="4000" b="0" i="0" u="none" strike="noStrike" cap="none" dirty="0" smtClean="0">
                <a:solidFill>
                  <a:schemeClr val="dk1"/>
                </a:solidFill>
                <a:latin typeface="Verdana"/>
                <a:ea typeface="Verdana"/>
                <a:cs typeface="Verdana"/>
                <a:sym typeface="Verdana"/>
              </a:rPr>
              <a:t>Disease</a:t>
            </a:r>
            <a:endParaRPr lang="en-US" sz="4000" b="0" i="0" u="none" strike="noStrike" cap="none" dirty="0">
              <a:solidFill>
                <a:schemeClr val="dk1"/>
              </a:solidFill>
              <a:latin typeface="Verdana"/>
              <a:ea typeface="Verdana"/>
              <a:cs typeface="Verdana"/>
              <a:sym typeface="Verdana"/>
            </a:endParaRPr>
          </a:p>
        </p:txBody>
      </p:sp>
      <p:sp>
        <p:nvSpPr>
          <p:cNvPr id="139" name="Shape 139"/>
          <p:cNvSpPr txBox="1"/>
          <p:nvPr/>
        </p:nvSpPr>
        <p:spPr>
          <a:xfrm>
            <a:off x="1097687" y="1880100"/>
            <a:ext cx="6936900" cy="1613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Verdana"/>
                <a:ea typeface="Verdana"/>
                <a:cs typeface="Verdana"/>
                <a:sym typeface="Verdana"/>
              </a:rPr>
              <a:t>A </a:t>
            </a:r>
            <a:r>
              <a:rPr lang="en-US" sz="2400" b="0" i="0" u="none" strike="noStrike" cap="none" dirty="0" smtClean="0">
                <a:solidFill>
                  <a:schemeClr val="dk1"/>
                </a:solidFill>
                <a:latin typeface="Verdana"/>
                <a:ea typeface="Verdana"/>
                <a:cs typeface="Verdana"/>
                <a:sym typeface="Verdana"/>
              </a:rPr>
              <a:t>new disease </a:t>
            </a:r>
            <a:r>
              <a:rPr lang="en-US" sz="2400" b="0" i="0" u="none" strike="noStrike" cap="none" dirty="0">
                <a:solidFill>
                  <a:schemeClr val="dk1"/>
                </a:solidFill>
                <a:latin typeface="Verdana"/>
                <a:ea typeface="Verdana"/>
                <a:cs typeface="Verdana"/>
                <a:sym typeface="Verdana"/>
              </a:rPr>
              <a:t>that has appeared in a population for the first time, </a:t>
            </a:r>
            <a:r>
              <a:rPr lang="en-US" sz="2400" b="0" i="0" u="none" strike="noStrike" cap="none" dirty="0" smtClean="0">
                <a:solidFill>
                  <a:schemeClr val="dk1"/>
                </a:solidFill>
                <a:latin typeface="Verdana"/>
                <a:ea typeface="Verdana"/>
                <a:cs typeface="Verdana"/>
                <a:sym typeface="Verdana"/>
              </a:rPr>
              <a:t>or </a:t>
            </a:r>
            <a:r>
              <a:rPr lang="en-US" sz="2400" b="0" i="0" u="none" strike="noStrike" cap="none" dirty="0">
                <a:solidFill>
                  <a:schemeClr val="dk1"/>
                </a:solidFill>
                <a:latin typeface="Verdana"/>
                <a:ea typeface="Verdana"/>
                <a:cs typeface="Verdana"/>
                <a:sym typeface="Verdana"/>
              </a:rPr>
              <a:t>that had previously existed but is rapidly increasing in incidence or geographic </a:t>
            </a:r>
            <a:r>
              <a:rPr lang="en-US" sz="2400" b="0" i="0" u="none" strike="noStrike" cap="none" dirty="0" smtClean="0">
                <a:solidFill>
                  <a:schemeClr val="dk1"/>
                </a:solidFill>
                <a:latin typeface="Verdana"/>
                <a:ea typeface="Verdana"/>
                <a:cs typeface="Verdana"/>
                <a:sym typeface="Verdana"/>
              </a:rPr>
              <a:t>range (also known as re-emerging)</a:t>
            </a:r>
            <a:endParaRPr lang="en-US" sz="2400" b="0" i="0" u="none" strike="noStrike" cap="none" dirty="0">
              <a:solidFill>
                <a:schemeClr val="dk1"/>
              </a:solidFill>
              <a:latin typeface="Verdana"/>
              <a:ea typeface="Verdana"/>
              <a:cs typeface="Verdana"/>
              <a:sym typeface="Verdana"/>
            </a:endParaRPr>
          </a:p>
        </p:txBody>
      </p:sp>
      <p:sp>
        <p:nvSpPr>
          <p:cNvPr id="140" name="Shape 140"/>
          <p:cNvSpPr txBox="1"/>
          <p:nvPr/>
        </p:nvSpPr>
        <p:spPr>
          <a:xfrm>
            <a:off x="1617923" y="4170753"/>
            <a:ext cx="5896428"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Verdana"/>
                <a:ea typeface="Verdana"/>
                <a:cs typeface="Verdana"/>
                <a:sym typeface="Verdana"/>
              </a:rPr>
              <a:t>75% of emerging pathogens in humans are zoonotic </a:t>
            </a:r>
            <a:r>
              <a:rPr lang="en-US" sz="2400" b="0" i="0" u="none" strike="noStrike" cap="none" dirty="0" smtClean="0">
                <a:solidFill>
                  <a:schemeClr val="dk1"/>
                </a:solidFill>
                <a:latin typeface="Verdana"/>
                <a:ea typeface="Verdana"/>
                <a:cs typeface="Verdana"/>
                <a:sym typeface="Verdana"/>
              </a:rPr>
              <a:t>diseases</a:t>
            </a:r>
            <a:endParaRPr lang="en-US" sz="2400" b="0" i="0" u="none" strike="noStrike" cap="none" dirty="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4231</Words>
  <Application>Microsoft Office PowerPoint</Application>
  <PresentationFormat>On-screen Show (4:3)</PresentationFormat>
  <Paragraphs>482</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Articulate Light</vt:lpstr>
      <vt:lpstr>Calibri</vt:lpstr>
      <vt:lpstr>Courier New</vt:lpstr>
      <vt:lpstr>Microsoft Sans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Obbink, Kristen K [CFSPH]</dc:creator>
  <cp:lastModifiedBy>Canon, Abbey J [CFSPH]</cp:lastModifiedBy>
  <cp:revision>60</cp:revision>
  <dcterms:modified xsi:type="dcterms:W3CDTF">2018-08-10T15:40:30Z</dcterms:modified>
  <cp:contentStatus/>
</cp:coreProperties>
</file>