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5"/>
  </p:notesMasterIdLst>
  <p:sldIdLst>
    <p:sldId id="277" r:id="rId3"/>
    <p:sldId id="278" r:id="rId4"/>
    <p:sldId id="256" r:id="rId5"/>
    <p:sldId id="257" r:id="rId6"/>
    <p:sldId id="258" r:id="rId7"/>
    <p:sldId id="259" r:id="rId8"/>
    <p:sldId id="260" r:id="rId9"/>
    <p:sldId id="261" r:id="rId10"/>
    <p:sldId id="265" r:id="rId11"/>
    <p:sldId id="266" r:id="rId12"/>
    <p:sldId id="267" r:id="rId13"/>
    <p:sldId id="262" r:id="rId14"/>
    <p:sldId id="263" r:id="rId15"/>
    <p:sldId id="264"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GZTDPMC241EuXmemfYks0A==" hashData="ENS+n96VaYup4bSFu3qpNhV1z4rgHCMhtxK3wxIsyBlCR3LH/6OTWz6+GjM72MothDlc2mURgdzokYzydAz6v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C0929E-291C-49BB-A423-4787DFFE43C8}">
  <a:tblStyle styleId="{EDC0929E-291C-49BB-A423-4787DFFE43C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BF1E8"/>
          </a:solidFill>
        </a:fill>
      </a:tcStyle>
    </a:wholeTbl>
    <a:band1H>
      <a:tcStyle>
        <a:tcBdr/>
        <a:fill>
          <a:solidFill>
            <a:srgbClr val="D4E2CE"/>
          </a:solidFill>
        </a:fill>
      </a:tcStyle>
    </a:band1H>
    <a:band1V>
      <a:tcStyle>
        <a:tcBdr/>
        <a:fill>
          <a:solidFill>
            <a:srgbClr val="D4E2CE"/>
          </a:solidFill>
        </a:fill>
      </a:tcStyle>
    </a:band1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6"/>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37" autoAdjust="0"/>
  </p:normalViewPr>
  <p:slideViewPr>
    <p:cSldViewPr snapToGrid="0">
      <p:cViewPr varScale="1">
        <p:scale>
          <a:sx n="75" d="100"/>
          <a:sy n="75" d="100"/>
        </p:scale>
        <p:origin x="15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01070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Calibri"/>
                <a:ea typeface="Calibri"/>
                <a:cs typeface="Calibri"/>
                <a:sym typeface="Calibri"/>
              </a:rPr>
              <a:t>Welcome to </a:t>
            </a:r>
            <a:r>
              <a:rPr lang="en-US" sz="1200" b="0" i="1" u="none" strike="noStrike" kern="1200" cap="none" dirty="0" smtClean="0">
                <a:solidFill>
                  <a:schemeClr val="dk1"/>
                </a:solidFill>
                <a:latin typeface="Calibri"/>
                <a:ea typeface="Calibri"/>
                <a:cs typeface="Calibri"/>
                <a:sym typeface="Calibri"/>
              </a:rPr>
              <a:t>Excellence in Exhibition: Preventing Disease in Animals and People</a:t>
            </a:r>
            <a:r>
              <a:rPr lang="en-US" sz="1200" b="0" i="0" u="none" strike="noStrike" kern="1200" cap="none" dirty="0" smtClean="0">
                <a:solidFill>
                  <a:schemeClr val="dk1"/>
                </a:solidFill>
                <a:latin typeface="Calibri"/>
                <a:ea typeface="Calibri"/>
                <a:cs typeface="Calibri"/>
                <a:sym typeface="Calibri"/>
              </a:rPr>
              <a:t>!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Animal agriculture is an important part of 4-H and FFA. Being a part of these organizations helps you gain knowledge about animals and develop responsibility, good sportsmanship, and confidence. However, there are many diseases that can be spread between people and animals, and knowing about these diseases is especially important because of the close contact that you have with your show animals.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This course was created to teach you how to keep yourself and your animals safe and healthy so that you can continue to enjoy showing and teaching others about animal agriculture.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205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10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14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Aerosol/droplet </a:t>
            </a:r>
            <a:r>
              <a:rPr lang="en-US" sz="1200" b="0" i="0" u="none" strike="noStrike" cap="none" dirty="0">
                <a:solidFill>
                  <a:schemeClr val="dk1"/>
                </a:solidFill>
                <a:latin typeface="Calibri"/>
                <a:ea typeface="Calibri"/>
                <a:cs typeface="Calibri"/>
                <a:sym typeface="Calibri"/>
              </a:rPr>
              <a:t>transmission occurs when droplets containing pathogens travel through the air and are inhaled by another animal or human. Avian influenza is one disease spread by aerosol. One way this could happen is if there is a turkey infected with avian influenza that is sneezing. Nearby turkeys and humans that inhale the droplets in the air could then become </a:t>
            </a:r>
            <a:r>
              <a:rPr lang="en-US" sz="1200" b="0" i="0" u="none" strike="noStrike" cap="none" dirty="0" smtClean="0">
                <a:solidFill>
                  <a:schemeClr val="dk1"/>
                </a:solidFill>
                <a:latin typeface="Calibri"/>
                <a:ea typeface="Calibri"/>
                <a:cs typeface="Calibri"/>
                <a:sym typeface="Calibri"/>
              </a:rPr>
              <a:t>infected </a:t>
            </a:r>
            <a:r>
              <a:rPr lang="en-US" sz="1200" b="0" i="0" u="none" strike="noStrike" cap="none" dirty="0">
                <a:solidFill>
                  <a:schemeClr val="dk1"/>
                </a:solidFill>
                <a:latin typeface="Calibri"/>
                <a:ea typeface="Calibri"/>
                <a:cs typeface="Calibri"/>
                <a:sym typeface="Calibri"/>
              </a:rPr>
              <a:t>with avian influenza as well.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Clint May, Iowa State University</a:t>
            </a:r>
            <a:endParaRPr lang="en-US"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17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60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37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Ingestion, or oral, transmission occurs when disease-causing agents are ingested from contaminated food or water or by licking or chewing contaminated objects in the environment. Cryptosporidiosis is an example of a disease that can be spread by ingestion. An infected calf might shed the </a:t>
            </a:r>
            <a:r>
              <a:rPr lang="en-US" sz="1200" b="0" i="1" u="none" strike="noStrike" cap="none" dirty="0">
                <a:solidFill>
                  <a:schemeClr val="dk1"/>
                </a:solidFill>
                <a:latin typeface="Calibri"/>
                <a:ea typeface="Calibri"/>
                <a:cs typeface="Calibri"/>
                <a:sym typeface="Calibri"/>
              </a:rPr>
              <a:t>Cryptosporidium parvum </a:t>
            </a:r>
            <a:r>
              <a:rPr lang="en-US" sz="1200" b="0" i="0" u="none" strike="noStrike" cap="none" dirty="0">
                <a:solidFill>
                  <a:schemeClr val="dk1"/>
                </a:solidFill>
                <a:latin typeface="Calibri"/>
                <a:ea typeface="Calibri"/>
                <a:cs typeface="Calibri"/>
                <a:sym typeface="Calibri"/>
              </a:rPr>
              <a:t>parasite in its feces. A person is then infected after cleaning the calf’s pen and not washing their hands before eating.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a:t>
            </a:r>
            <a:r>
              <a:rPr lang="en-US" sz="1200" b="0" i="0" u="none" strike="noStrike" cap="none" baseline="0" dirty="0" smtClean="0">
                <a:solidFill>
                  <a:schemeClr val="dk1"/>
                </a:solidFill>
                <a:latin typeface="Calibri"/>
                <a:ea typeface="Calibri"/>
                <a:cs typeface="Calibri"/>
                <a:sym typeface="Calibri"/>
              </a:rPr>
              <a:t> Angela Anderson, South Dakota</a:t>
            </a: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73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38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36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Vector transmission occurs when a pathogen is transferred </a:t>
            </a:r>
            <a:r>
              <a:rPr lang="en-US" sz="1200" b="0" i="0" u="none" strike="noStrike" cap="none" dirty="0" smtClean="0">
                <a:solidFill>
                  <a:schemeClr val="dk1"/>
                </a:solidFill>
                <a:latin typeface="Calibri"/>
                <a:ea typeface="Calibri"/>
                <a:cs typeface="Calibri"/>
                <a:sym typeface="Calibri"/>
              </a:rPr>
              <a:t>from an </a:t>
            </a:r>
            <a:r>
              <a:rPr lang="en-US" sz="1200" b="0" i="0" u="none" strike="noStrike" cap="none" dirty="0">
                <a:solidFill>
                  <a:schemeClr val="dk1"/>
                </a:solidFill>
                <a:latin typeface="Calibri"/>
                <a:ea typeface="Calibri"/>
                <a:cs typeface="Calibri"/>
                <a:sym typeface="Calibri"/>
              </a:rPr>
              <a:t>infected animal to another animal or human by an </a:t>
            </a:r>
            <a:r>
              <a:rPr lang="en-US" sz="1200" b="0" i="0" u="none" strike="noStrike" cap="none" dirty="0" smtClean="0">
                <a:solidFill>
                  <a:schemeClr val="dk1"/>
                </a:solidFill>
                <a:latin typeface="Calibri"/>
                <a:ea typeface="Calibri"/>
                <a:cs typeface="Calibri"/>
                <a:sym typeface="Calibri"/>
              </a:rPr>
              <a:t>arthropod. </a:t>
            </a:r>
            <a:r>
              <a:rPr lang="en-US" sz="1200" b="0" i="0" u="none" strike="noStrike" cap="none" dirty="0">
                <a:solidFill>
                  <a:schemeClr val="dk1"/>
                </a:solidFill>
                <a:latin typeface="Calibri"/>
                <a:ea typeface="Calibri"/>
                <a:cs typeface="Calibri"/>
                <a:sym typeface="Calibri"/>
              </a:rPr>
              <a:t>West Nile virus is spread by vectors. Mosquitoes that bite birds (the reservoir host for the virus) </a:t>
            </a:r>
            <a:r>
              <a:rPr lang="en-US" sz="1200" b="0" i="0" u="none" strike="noStrike" cap="none" dirty="0" smtClean="0">
                <a:solidFill>
                  <a:schemeClr val="dk1"/>
                </a:solidFill>
                <a:latin typeface="Calibri"/>
                <a:ea typeface="Calibri"/>
                <a:cs typeface="Calibri"/>
                <a:sym typeface="Calibri"/>
              </a:rPr>
              <a:t>can </a:t>
            </a:r>
            <a:r>
              <a:rPr lang="en-US" sz="1200" b="0" i="0" u="none" strike="noStrike" cap="none" dirty="0">
                <a:solidFill>
                  <a:schemeClr val="dk1"/>
                </a:solidFill>
                <a:latin typeface="Calibri"/>
                <a:ea typeface="Calibri"/>
                <a:cs typeface="Calibri"/>
                <a:sym typeface="Calibri"/>
              </a:rPr>
              <a:t>then feed on humans and transfer the virus to them.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CDC Public</a:t>
            </a:r>
            <a:r>
              <a:rPr lang="en-US" sz="1200" b="0" i="0" u="none" strike="noStrike" cap="none" baseline="0" dirty="0" smtClean="0">
                <a:solidFill>
                  <a:schemeClr val="dk1"/>
                </a:solidFill>
                <a:latin typeface="Calibri"/>
                <a:ea typeface="Calibri"/>
                <a:cs typeface="Calibri"/>
                <a:sym typeface="Calibri"/>
              </a:rPr>
              <a:t> Health Image Library</a:t>
            </a:r>
            <a:endParaRPr lang="en-US" sz="1200" b="0" i="0" u="none" strike="noStrike" cap="none" dirty="0">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209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Photos sources</a:t>
            </a:r>
            <a:r>
              <a:rPr lang="en-US" baseline="0" dirty="0" smtClean="0"/>
              <a:t> located in online version of lessons at www.bluenotflu.org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extLst>
      <p:ext uri="{BB962C8B-B14F-4D97-AF65-F5344CB8AC3E}">
        <p14:creationId xmlns:p14="http://schemas.microsoft.com/office/powerpoint/2010/main" val="1336345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61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epidemiological triangle is used to study infectious diseases and how they spread. For an animal or human to be infected with a specific </a:t>
            </a:r>
            <a:r>
              <a:rPr lang="en-US" sz="1200" b="0" i="0" u="none" strike="noStrike" cap="none" dirty="0" smtClean="0">
                <a:solidFill>
                  <a:schemeClr val="dk1"/>
                </a:solidFill>
                <a:latin typeface="Calibri"/>
                <a:ea typeface="Calibri"/>
                <a:cs typeface="Calibri"/>
                <a:sym typeface="Calibri"/>
              </a:rPr>
              <a:t>pathogen, </a:t>
            </a:r>
            <a:r>
              <a:rPr lang="en-US" sz="1200" b="0" i="0" u="none" strike="noStrike" cap="none" dirty="0">
                <a:solidFill>
                  <a:schemeClr val="dk1"/>
                </a:solidFill>
                <a:latin typeface="Calibri"/>
                <a:ea typeface="Calibri"/>
                <a:cs typeface="Calibri"/>
                <a:sym typeface="Calibri"/>
              </a:rPr>
              <a:t>all three corners of the triangle must favor the spread of disease.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agent is the cause of the disease. Disease-causing agents can be viruses, bacteria</a:t>
            </a:r>
            <a:r>
              <a:rPr lang="en-US" sz="1200" b="0" i="0" u="none" strike="noStrike" cap="none" dirty="0" smtClean="0">
                <a:solidFill>
                  <a:schemeClr val="dk1"/>
                </a:solidFill>
                <a:latin typeface="Calibri"/>
                <a:ea typeface="Calibri"/>
                <a:cs typeface="Calibri"/>
                <a:sym typeface="Calibri"/>
              </a:rPr>
              <a:t>, fungi,</a:t>
            </a:r>
            <a:r>
              <a:rPr lang="en-US" sz="1200" b="0" i="0" u="none" strike="noStrike" cap="none" baseline="0" dirty="0" smtClean="0">
                <a:solidFill>
                  <a:schemeClr val="dk1"/>
                </a:solidFill>
                <a:latin typeface="Calibri"/>
                <a:ea typeface="Calibri"/>
                <a:cs typeface="Calibri"/>
                <a:sym typeface="Calibri"/>
              </a:rPr>
              <a:t> parasites, or prions</a:t>
            </a:r>
            <a:r>
              <a:rPr lang="en-US" sz="1200" b="0" i="0" u="none" strike="noStrike" cap="none" dirty="0" smtClean="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host is the animal or human that is exposed to and carries the </a:t>
            </a:r>
            <a:r>
              <a:rPr lang="en-US" sz="1200" b="0" i="0" u="none" strike="noStrike" cap="none" dirty="0" smtClean="0">
                <a:solidFill>
                  <a:schemeClr val="dk1"/>
                </a:solidFill>
                <a:latin typeface="Calibri"/>
                <a:ea typeface="Calibri"/>
                <a:cs typeface="Calibri"/>
                <a:sym typeface="Calibri"/>
              </a:rPr>
              <a:t>agent. </a:t>
            </a:r>
            <a:r>
              <a:rPr lang="en-US" sz="1200" b="0" i="0" u="none" strike="noStrike" cap="none" dirty="0">
                <a:solidFill>
                  <a:schemeClr val="dk1"/>
                </a:solidFill>
                <a:latin typeface="Calibri"/>
                <a:ea typeface="Calibri"/>
                <a:cs typeface="Calibri"/>
                <a:sym typeface="Calibri"/>
              </a:rPr>
              <a:t>Hosts may or may not show signs of illness.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environment is the surroundings and conditions outside of the host that cause or allow the </a:t>
            </a:r>
            <a:r>
              <a:rPr lang="en-US" sz="1200" b="0" i="0" u="none" strike="noStrike" cap="none" dirty="0" smtClean="0">
                <a:solidFill>
                  <a:schemeClr val="dk1"/>
                </a:solidFill>
                <a:latin typeface="Calibri"/>
                <a:ea typeface="Calibri"/>
                <a:cs typeface="Calibri"/>
                <a:sym typeface="Calibri"/>
              </a:rPr>
              <a:t>agent </a:t>
            </a:r>
            <a:r>
              <a:rPr lang="en-US" sz="1200" b="0" i="0" u="none" strike="noStrike" cap="none" dirty="0">
                <a:solidFill>
                  <a:schemeClr val="dk1"/>
                </a:solidFill>
                <a:latin typeface="Calibri"/>
                <a:ea typeface="Calibri"/>
                <a:cs typeface="Calibri"/>
                <a:sym typeface="Calibri"/>
              </a:rPr>
              <a:t>to be transmitted.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319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28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This lesson will teach you about ways diseases can spread between animals and people. There are many factors that determine whether or not you will become ill. For example, simply touching an animal that is infected with a zoonotic disease does not mean you will become infected. However, understanding the ways disease can spread will help you know the best practices to stay healthy. </a:t>
            </a:r>
          </a:p>
          <a:p>
            <a:pPr lvl="0">
              <a:spcBef>
                <a:spcPts val="0"/>
              </a:spcBef>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23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14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48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Direct contact transmission is the spread of pathogens through direct contact with an infected animal, its tissues, or its </a:t>
            </a:r>
            <a:r>
              <a:rPr lang="en-US" sz="1200" b="0" i="0" u="none" strike="noStrike" cap="none" dirty="0" smtClean="0">
                <a:solidFill>
                  <a:schemeClr val="dk1"/>
                </a:solidFill>
                <a:latin typeface="Calibri"/>
                <a:ea typeface="Calibri"/>
                <a:cs typeface="Calibri"/>
                <a:sym typeface="Calibri"/>
              </a:rPr>
              <a:t>fluids (such as urine, feces, saliva, or blood) </a:t>
            </a:r>
            <a:r>
              <a:rPr lang="en-US" sz="1200" b="0" i="0" u="none" strike="noStrike" cap="none" dirty="0">
                <a:solidFill>
                  <a:schemeClr val="dk1"/>
                </a:solidFill>
                <a:latin typeface="Calibri"/>
                <a:ea typeface="Calibri"/>
                <a:cs typeface="Calibri"/>
                <a:sym typeface="Calibri"/>
              </a:rPr>
              <a:t>by way of open wounds, mucous membranes, or scraped skin. Influenza A virus of swine origin can be spread by direct contact. For example, a 4-Her might sleep in the pen with his four pigs during the fair. One of those pigs is infected with IAV-S. By the end of the fair, the 4-Her and two of the other pigs are also infected with influenza.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Tessa Klein, Iowa State University</a:t>
            </a:r>
            <a:endParaRPr lang="en-US" sz="1200" b="0" i="0" u="none" strike="noStrike" cap="none"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83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11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13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Indirect contact </a:t>
            </a:r>
            <a:r>
              <a:rPr lang="en-US" sz="1200" b="0" i="0" u="none" strike="noStrike" cap="none" dirty="0">
                <a:solidFill>
                  <a:schemeClr val="dk1"/>
                </a:solidFill>
                <a:latin typeface="Calibri"/>
                <a:ea typeface="Calibri"/>
                <a:cs typeface="Calibri"/>
                <a:sym typeface="Calibri"/>
              </a:rPr>
              <a:t>transmission is the spread of pathogens through </a:t>
            </a:r>
            <a:r>
              <a:rPr lang="en-US" sz="1200" b="0" i="0" u="none" strike="noStrike" cap="none" dirty="0" smtClean="0">
                <a:solidFill>
                  <a:schemeClr val="dk1"/>
                </a:solidFill>
                <a:latin typeface="Calibri"/>
                <a:ea typeface="Calibri"/>
                <a:cs typeface="Calibri"/>
                <a:sym typeface="Calibri"/>
              </a:rPr>
              <a:t>coming</a:t>
            </a:r>
            <a:r>
              <a:rPr lang="en-US" sz="1200" b="0" i="0" u="none" strike="noStrike" cap="none" baseline="0" dirty="0" smtClean="0">
                <a:solidFill>
                  <a:schemeClr val="dk1"/>
                </a:solidFill>
                <a:latin typeface="Calibri"/>
                <a:ea typeface="Calibri"/>
                <a:cs typeface="Calibri"/>
                <a:sym typeface="Calibri"/>
              </a:rPr>
              <a:t> into contact with areas where animals live and roam, or </a:t>
            </a:r>
            <a:r>
              <a:rPr lang="en-US" sz="1200" b="0" i="0" u="none" strike="noStrike" cap="none" dirty="0" smtClean="0">
                <a:solidFill>
                  <a:schemeClr val="dk1"/>
                </a:solidFill>
                <a:latin typeface="Calibri"/>
                <a:ea typeface="Calibri"/>
                <a:cs typeface="Calibri"/>
                <a:sym typeface="Calibri"/>
              </a:rPr>
              <a:t>objects </a:t>
            </a:r>
            <a:r>
              <a:rPr lang="en-US" sz="1200" b="0" i="0" u="none" strike="noStrike" cap="none" dirty="0">
                <a:solidFill>
                  <a:schemeClr val="dk1"/>
                </a:solidFill>
                <a:latin typeface="Calibri"/>
                <a:ea typeface="Calibri"/>
                <a:cs typeface="Calibri"/>
                <a:sym typeface="Calibri"/>
              </a:rPr>
              <a:t>or surfaces contaminated by an infected animal. </a:t>
            </a:r>
            <a:r>
              <a:rPr lang="en-US" sz="1200" b="0" i="0" u="none" strike="noStrike" cap="none" dirty="0" smtClean="0">
                <a:solidFill>
                  <a:schemeClr val="dk1"/>
                </a:solidFill>
                <a:latin typeface="Calibri"/>
                <a:ea typeface="Calibri"/>
                <a:cs typeface="Calibri"/>
                <a:sym typeface="Calibri"/>
              </a:rPr>
              <a:t>Objects</a:t>
            </a:r>
            <a:r>
              <a:rPr lang="en-US" sz="1200" b="0" i="0" u="none" strike="noStrike" cap="none" baseline="0" dirty="0" smtClean="0">
                <a:solidFill>
                  <a:schemeClr val="dk1"/>
                </a:solidFill>
                <a:latin typeface="Calibri"/>
                <a:ea typeface="Calibri"/>
                <a:cs typeface="Calibri"/>
                <a:sym typeface="Calibri"/>
              </a:rPr>
              <a:t> or surfaces that may become contaminated with pathogens are called fomites. </a:t>
            </a:r>
            <a:r>
              <a:rPr lang="en-US" sz="1200" b="0" i="0" u="none" strike="noStrike" cap="none" dirty="0" smtClean="0">
                <a:solidFill>
                  <a:schemeClr val="dk1"/>
                </a:solidFill>
                <a:latin typeface="Calibri"/>
                <a:ea typeface="Calibri"/>
                <a:cs typeface="Calibri"/>
                <a:sym typeface="Calibri"/>
              </a:rPr>
              <a:t>Some </a:t>
            </a:r>
            <a:r>
              <a:rPr lang="en-US" sz="1200" b="0" i="0" u="none" strike="noStrike" cap="none" dirty="0">
                <a:solidFill>
                  <a:schemeClr val="dk1"/>
                </a:solidFill>
                <a:latin typeface="Calibri"/>
                <a:ea typeface="Calibri"/>
                <a:cs typeface="Calibri"/>
                <a:sym typeface="Calibri"/>
              </a:rPr>
              <a:t>examples of fomites are boots, cages, needles, bedding, clothing, vehicles, and restraint devices. Ringworm is one disease that can be spread by </a:t>
            </a:r>
            <a:r>
              <a:rPr lang="en-US" sz="1200" b="0" i="0" u="none" strike="noStrike" cap="none" dirty="0" smtClean="0">
                <a:solidFill>
                  <a:schemeClr val="dk1"/>
                </a:solidFill>
                <a:latin typeface="Calibri"/>
                <a:ea typeface="Calibri"/>
                <a:cs typeface="Calibri"/>
                <a:sym typeface="Calibri"/>
              </a:rPr>
              <a:t>indirect contact. </a:t>
            </a:r>
            <a:r>
              <a:rPr lang="en-US" sz="1200" b="0" i="0" u="none" strike="noStrike" kern="1200" cap="none" dirty="0" smtClean="0">
                <a:solidFill>
                  <a:schemeClr val="dk1"/>
                </a:solidFill>
                <a:effectLst/>
                <a:latin typeface="Calibri"/>
                <a:ea typeface="Calibri"/>
                <a:cs typeface="Calibri"/>
                <a:sym typeface="Calibri"/>
              </a:rPr>
              <a:t>For</a:t>
            </a:r>
            <a:r>
              <a:rPr lang="en-US" sz="1200" b="0" i="0" u="none" strike="noStrike" kern="1200" cap="none" baseline="0" dirty="0" smtClean="0">
                <a:solidFill>
                  <a:schemeClr val="dk1"/>
                </a:solidFill>
                <a:effectLst/>
                <a:latin typeface="Calibri"/>
                <a:ea typeface="Calibri"/>
                <a:cs typeface="Calibri"/>
                <a:sym typeface="Calibri"/>
              </a:rPr>
              <a:t> example, a</a:t>
            </a:r>
            <a:r>
              <a:rPr lang="en-US" sz="1200" b="0" i="0" u="none" strike="noStrike" kern="1200" cap="none" dirty="0" smtClean="0">
                <a:solidFill>
                  <a:schemeClr val="dk1"/>
                </a:solidFill>
                <a:effectLst/>
                <a:latin typeface="Calibri"/>
                <a:ea typeface="Calibri"/>
                <a:cs typeface="Calibri"/>
                <a:sym typeface="Calibri"/>
              </a:rPr>
              <a:t> 4-H member borrows her friend's brush to groom her horse. The horse that the brush is usually used on is infected with ringworm and ringworm is also present on the brush. As a result the 4-H member borrowing the brush also becomes infected with ringworm.</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a:t>
            </a:r>
            <a:r>
              <a:rPr lang="en-US" sz="1200" b="0" i="0" u="none" strike="noStrike" cap="none" baseline="0" dirty="0" smtClean="0">
                <a:solidFill>
                  <a:schemeClr val="dk1"/>
                </a:solidFill>
                <a:latin typeface="Calibri"/>
                <a:ea typeface="Calibri"/>
                <a:cs typeface="Calibri"/>
                <a:sym typeface="Calibri"/>
              </a:rPr>
              <a:t> Source: </a:t>
            </a:r>
            <a:r>
              <a:rPr lang="en-US" sz="1200" b="0" i="0" u="none" strike="noStrike" cap="none" baseline="0" dirty="0" err="1" smtClean="0">
                <a:solidFill>
                  <a:schemeClr val="dk1"/>
                </a:solidFill>
                <a:latin typeface="Calibri"/>
                <a:ea typeface="Calibri"/>
                <a:cs typeface="Calibri"/>
                <a:sym typeface="Calibri"/>
              </a:rPr>
              <a:t>Danelle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Bickett</a:t>
            </a:r>
            <a:r>
              <a:rPr lang="en-US" sz="1200" b="0" i="0" u="none" strike="noStrike" cap="none" baseline="0" dirty="0" smtClean="0">
                <a:solidFill>
                  <a:schemeClr val="dk1"/>
                </a:solidFill>
                <a:latin typeface="Calibri"/>
                <a:ea typeface="Calibri"/>
                <a:cs typeface="Calibri"/>
                <a:sym typeface="Calibri"/>
              </a:rPr>
              <a:t>-Weddle, Iowa State University</a:t>
            </a:r>
            <a:endParaRPr lang="en-US" sz="1200" b="0" i="0" u="none" strike="noStrike" cap="none" dirty="0" smtClean="0">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035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202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2638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 name="Shape 27"/>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6440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 name="Shape 33"/>
          <p:cNvSpPr txBox="1">
            <a:spLocks noGrp="1"/>
          </p:cNvSpPr>
          <p:nvPr>
            <p:ph type="body" idx="1"/>
          </p:nvPr>
        </p:nvSpPr>
        <p:spPr>
          <a:xfrm>
            <a:off x="623887" y="4589464"/>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3067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9" name="Shape 39"/>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488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629841" y="1681163"/>
            <a:ext cx="38682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2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8680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5" name="Shape 5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91736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887391"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94394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3887391"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2646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56069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674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40752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www.cfsph.iastate.ed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572000" y="6119336"/>
            <a:ext cx="4572000" cy="738664"/>
          </a:xfrm>
          <a:prstGeom prst="rect">
            <a:avLst/>
          </a:prstGeom>
        </p:spPr>
        <p:txBody>
          <a:bodyPr>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This PowerPoint is a supplement to Lesson 2</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of the </a:t>
            </a:r>
            <a:r>
              <a:rPr lang="en-US" i="1" dirty="0">
                <a:latin typeface="Verdana" panose="020B0604030504040204" pitchFamily="34" charset="0"/>
                <a:ea typeface="Verdana" panose="020B0604030504040204" pitchFamily="34" charset="0"/>
                <a:cs typeface="Verdana" panose="020B0604030504040204" pitchFamily="34" charset="0"/>
              </a:rPr>
              <a:t>Excellence in Exhibition: Preventing Disease in Animals and People</a:t>
            </a:r>
            <a:r>
              <a:rPr lang="en-US" dirty="0">
                <a:latin typeface="Verdana" panose="020B0604030504040204" pitchFamily="34" charset="0"/>
                <a:ea typeface="Verdana" panose="020B0604030504040204" pitchFamily="34" charset="0"/>
                <a:cs typeface="Verdana" panose="020B0604030504040204" pitchFamily="34" charset="0"/>
              </a:rPr>
              <a:t> course. </a:t>
            </a:r>
          </a:p>
        </p:txBody>
      </p:sp>
    </p:spTree>
    <p:extLst>
      <p:ext uri="{BB962C8B-B14F-4D97-AF65-F5344CB8AC3E}">
        <p14:creationId xmlns:p14="http://schemas.microsoft.com/office/powerpoint/2010/main" val="343044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3" name="Shape 163"/>
          <p:cNvSpPr txBox="1"/>
          <p:nvPr/>
        </p:nvSpPr>
        <p:spPr>
          <a:xfrm>
            <a:off x="304800" y="603504"/>
            <a:ext cx="8522676"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Ways to Prevent </a:t>
            </a:r>
          </a:p>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Indirect Contact </a:t>
            </a:r>
            <a:r>
              <a:rPr lang="en-US" sz="4000" b="0" i="0" u="none" strike="noStrike" cap="none" dirty="0">
                <a:solidFill>
                  <a:schemeClr val="dk1"/>
                </a:solidFill>
                <a:latin typeface="Verdana"/>
                <a:ea typeface="Verdana"/>
                <a:cs typeface="Verdana"/>
                <a:sym typeface="Verdana"/>
              </a:rPr>
              <a:t>Transmission</a:t>
            </a:r>
          </a:p>
        </p:txBody>
      </p:sp>
      <p:sp>
        <p:nvSpPr>
          <p:cNvPr id="164" name="Shape 164"/>
          <p:cNvSpPr txBox="1"/>
          <p:nvPr/>
        </p:nvSpPr>
        <p:spPr>
          <a:xfrm>
            <a:off x="685954" y="2225647"/>
            <a:ext cx="7760368"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Avoid sharing equipment, or clean and disinfect equipment when sharing is necessary</a:t>
            </a:r>
          </a:p>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Clean </a:t>
            </a:r>
            <a:r>
              <a:rPr lang="en-US" sz="2400" b="0" i="0" u="none" strike="noStrike" cap="none" dirty="0">
                <a:solidFill>
                  <a:schemeClr val="dk1"/>
                </a:solidFill>
                <a:latin typeface="Verdana"/>
                <a:ea typeface="Verdana"/>
                <a:cs typeface="Verdana"/>
                <a:sym typeface="Verdana"/>
              </a:rPr>
              <a:t>and disinfect any equipment used with sick animals or animals with skin lesions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Dispose of or wash boots and clothing after animal </a:t>
            </a:r>
            <a:r>
              <a:rPr lang="en-US" sz="2400" b="0" i="0" u="none" strike="noStrike" cap="none" dirty="0" smtClean="0">
                <a:solidFill>
                  <a:schemeClr val="dk1"/>
                </a:solidFill>
                <a:latin typeface="Verdana"/>
                <a:ea typeface="Verdana"/>
                <a:cs typeface="Verdana"/>
                <a:sym typeface="Verdana"/>
              </a:rPr>
              <a:t>contact</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Wash your hands after having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contact with animals or being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in animal areas even if you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did not touch the animals</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518" y="4246880"/>
            <a:ext cx="2601017" cy="22873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aphicFrame>
        <p:nvGraphicFramePr>
          <p:cNvPr id="170" name="Shape 170"/>
          <p:cNvGraphicFramePr/>
          <p:nvPr>
            <p:extLst>
              <p:ext uri="{D42A27DB-BD31-4B8C-83A1-F6EECF244321}">
                <p14:modId xmlns:p14="http://schemas.microsoft.com/office/powerpoint/2010/main" val="3352541238"/>
              </p:ext>
            </p:extLst>
          </p:nvPr>
        </p:nvGraphicFramePr>
        <p:xfrm>
          <a:off x="1788175" y="1628029"/>
          <a:ext cx="5567650" cy="3660620"/>
        </p:xfrm>
        <a:graphic>
          <a:graphicData uri="http://schemas.openxmlformats.org/drawingml/2006/table">
            <a:tbl>
              <a:tblPr firstRow="1" firstCol="1" bandRow="1">
                <a:noFill/>
                <a:tableStyleId>{EDC0929E-291C-49BB-A423-4787DFFE43C8}</a:tableStyleId>
              </a:tblPr>
              <a:tblGrid>
                <a:gridCol w="3337550">
                  <a:extLst>
                    <a:ext uri="{9D8B030D-6E8A-4147-A177-3AD203B41FA5}">
                      <a16:colId xmlns="" xmlns:a16="http://schemas.microsoft.com/office/drawing/2014/main" val="20000"/>
                    </a:ext>
                  </a:extLst>
                </a:gridCol>
                <a:gridCol w="1115050">
                  <a:extLst>
                    <a:ext uri="{9D8B030D-6E8A-4147-A177-3AD203B41FA5}">
                      <a16:colId xmlns="" xmlns:a16="http://schemas.microsoft.com/office/drawing/2014/main" val="20001"/>
                    </a:ext>
                  </a:extLst>
                </a:gridCol>
                <a:gridCol w="1115050">
                  <a:extLst>
                    <a:ext uri="{9D8B030D-6E8A-4147-A177-3AD203B41FA5}">
                      <a16:colId xmlns="" xmlns:a16="http://schemas.microsoft.com/office/drawing/2014/main" val="20003"/>
                    </a:ext>
                  </a:extLst>
                </a:gridCol>
              </a:tblGrid>
              <a:tr h="351700">
                <a:tc>
                  <a:txBody>
                    <a:bodyPr/>
                    <a:lstStyle/>
                    <a:p>
                      <a:pPr marL="0" marR="0" lvl="0" indent="0" algn="ctr" rtl="0">
                        <a:spcBef>
                          <a:spcPts val="0"/>
                        </a:spcBef>
                        <a:buSzPct val="25000"/>
                        <a:buNone/>
                      </a:pPr>
                      <a:r>
                        <a:rPr lang="en-US" b="0" dirty="0">
                          <a:latin typeface="Verdana"/>
                          <a:ea typeface="Verdana"/>
                          <a:cs typeface="Verdana"/>
                          <a:sym typeface="Verdana"/>
                        </a:rPr>
                        <a:t>Disease</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Direct Contact</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Verdana"/>
                          <a:ea typeface="Verdana"/>
                          <a:cs typeface="Verdana"/>
                          <a:sym typeface="Verdana"/>
                        </a:rPr>
                        <a:t>Indirect Contact</a:t>
                      </a:r>
                      <a:endParaRPr lang="en-US" sz="1400" b="0" u="none" strike="noStrike" cap="none" dirty="0">
                        <a:latin typeface="Verdana"/>
                        <a:ea typeface="Verdana"/>
                        <a:cs typeface="Verdana"/>
                        <a:sym typeface="Verdana"/>
                      </a:endParaRPr>
                    </a:p>
                  </a:txBody>
                  <a:tcPr marL="68575" marR="68575" marT="34300" marB="34300" anchor="ctr">
                    <a:solidFill>
                      <a:srgbClr val="007236"/>
                    </a:solidFill>
                  </a:tcPr>
                </a:tc>
                <a:extLst>
                  <a:ext uri="{0D108BD9-81ED-4DB2-BD59-A6C34878D82A}">
                    <a16:rowId xmlns="" xmlns:a16="http://schemas.microsoft.com/office/drawing/2014/main" val="10000"/>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Avian Influenza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1"/>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Campylobacteriosis</a:t>
                      </a:r>
                    </a:p>
                  </a:txBody>
                  <a:tcPr marL="68575" marR="68575" marT="34300" marB="34300">
                    <a:solidFill>
                      <a:srgbClr val="007236"/>
                    </a:solidFill>
                  </a:tcPr>
                </a:tc>
                <a:tc>
                  <a:txBody>
                    <a:bodyPr/>
                    <a:lstStyle/>
                    <a:p>
                      <a:pPr marL="0" marR="0" lvl="0" indent="0" algn="ctr" rtl="0">
                        <a:spcBef>
                          <a:spcPts val="0"/>
                        </a:spcBef>
                        <a:buSzPct val="25000"/>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2"/>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Contagious ecthyma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3"/>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Cryptosporidiosis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4"/>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E. coli</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5"/>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Influenza A Virus of Swine Origin</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6"/>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Q fever</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7"/>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Ringworm</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8"/>
                  </a:ext>
                </a:extLst>
              </a:tr>
              <a:tr h="351700">
                <a:tc>
                  <a:txBody>
                    <a:bodyPr/>
                    <a:lstStyle/>
                    <a:p>
                      <a:pPr marL="0" marR="0" lvl="0" indent="0" algn="ctr" rtl="0">
                        <a:spcBef>
                          <a:spcPts val="0"/>
                        </a:spcBef>
                        <a:buSzPct val="25000"/>
                        <a:buNone/>
                      </a:pPr>
                      <a:r>
                        <a:rPr lang="en-US" sz="1400" b="0" u="none" strike="noStrike" cap="none" dirty="0">
                          <a:latin typeface="Verdana"/>
                          <a:ea typeface="Verdana"/>
                          <a:cs typeface="Verdana"/>
                          <a:sym typeface="Verdana"/>
                        </a:rPr>
                        <a:t>Salmonellosis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3" name="Shape 133"/>
          <p:cNvSpPr txBox="1"/>
          <p:nvPr/>
        </p:nvSpPr>
        <p:spPr>
          <a:xfrm>
            <a:off x="0" y="603504"/>
            <a:ext cx="9144000"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Aerosol/Droplet</a:t>
            </a:r>
            <a:endParaRPr lang="en-US" sz="4000" b="0" i="0" u="none" strike="noStrike" cap="none" dirty="0">
              <a:solidFill>
                <a:schemeClr val="dk1"/>
              </a:solidFill>
              <a:latin typeface="Verdana"/>
              <a:ea typeface="Verdana"/>
              <a:cs typeface="Verdana"/>
              <a:sym typeface="Verdana"/>
            </a:endParaRPr>
          </a:p>
        </p:txBody>
      </p:sp>
      <p:sp>
        <p:nvSpPr>
          <p:cNvPr id="134" name="Shape 134"/>
          <p:cNvSpPr txBox="1"/>
          <p:nvPr/>
        </p:nvSpPr>
        <p:spPr>
          <a:xfrm>
            <a:off x="1060937" y="1311390"/>
            <a:ext cx="701040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Verdana"/>
                <a:ea typeface="Verdana"/>
                <a:cs typeface="Verdana"/>
                <a:sym typeface="Verdana"/>
              </a:rPr>
              <a:t>Droplets containing pathogens travel through the air and are inhaled by another animal or human</a:t>
            </a:r>
          </a:p>
        </p:txBody>
      </p:sp>
      <p:pic>
        <p:nvPicPr>
          <p:cNvPr id="135" name="Shape 135"/>
          <p:cNvPicPr preferRelativeResize="0"/>
          <p:nvPr/>
        </p:nvPicPr>
        <p:blipFill rotWithShape="1">
          <a:blip r:embed="rId3">
            <a:alphaModFix/>
          </a:blip>
          <a:srcRect/>
          <a:stretch/>
        </p:blipFill>
        <p:spPr>
          <a:xfrm>
            <a:off x="3319764" y="2611706"/>
            <a:ext cx="2504400" cy="346560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1" name="Shape 141"/>
          <p:cNvSpPr txBox="1"/>
          <p:nvPr/>
        </p:nvSpPr>
        <p:spPr>
          <a:xfrm>
            <a:off x="304800" y="603504"/>
            <a:ext cx="8522676"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Ways to Prevent </a:t>
            </a:r>
          </a:p>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Aerosol/Droplet </a:t>
            </a:r>
            <a:r>
              <a:rPr lang="en-US" sz="4000" b="0" i="0" u="none" strike="noStrike" cap="none" dirty="0">
                <a:solidFill>
                  <a:schemeClr val="dk1"/>
                </a:solidFill>
                <a:latin typeface="Verdana"/>
                <a:ea typeface="Verdana"/>
                <a:cs typeface="Verdana"/>
                <a:sym typeface="Verdana"/>
              </a:rPr>
              <a:t>Transmission</a:t>
            </a:r>
          </a:p>
        </p:txBody>
      </p:sp>
      <p:sp>
        <p:nvSpPr>
          <p:cNvPr id="142" name="Shape 142"/>
          <p:cNvSpPr txBox="1"/>
          <p:nvPr/>
        </p:nvSpPr>
        <p:spPr>
          <a:xfrm>
            <a:off x="577515" y="2304212"/>
            <a:ext cx="8001001" cy="2308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Increase distance between sick animals and healthy animals and </a:t>
            </a:r>
            <a:r>
              <a:rPr lang="en-US" sz="2400" b="0" i="0" u="none" strike="noStrike" cap="none" dirty="0" smtClean="0">
                <a:solidFill>
                  <a:schemeClr val="dk1"/>
                </a:solidFill>
                <a:latin typeface="Verdana"/>
                <a:ea typeface="Verdana"/>
                <a:cs typeface="Verdana"/>
                <a:sym typeface="Verdana"/>
              </a:rPr>
              <a:t>people</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Wear respiratory protection when working with sick animals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Provide fresh air to animals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and people</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Decrease humidity and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odor </a:t>
            </a:r>
            <a:r>
              <a:rPr lang="en-US" sz="2400" b="0" i="0" u="none" strike="noStrike" cap="none" dirty="0">
                <a:solidFill>
                  <a:schemeClr val="dk1"/>
                </a:solidFill>
                <a:latin typeface="Verdana"/>
                <a:ea typeface="Verdana"/>
                <a:cs typeface="Verdana"/>
                <a:sym typeface="Verdana"/>
              </a:rPr>
              <a:t>build up in </a:t>
            </a:r>
            <a:r>
              <a:rPr lang="en-US" sz="2400" b="0" i="0" u="none" strike="noStrike" cap="none" dirty="0" smtClean="0">
                <a:solidFill>
                  <a:schemeClr val="dk1"/>
                </a:solidFill>
                <a:latin typeface="Verdana"/>
                <a:ea typeface="Verdana"/>
                <a:cs typeface="Verdana"/>
                <a:sym typeface="Verdana"/>
              </a:rPr>
              <a:t>barns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Sick people should stay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away from animal barns</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041" y="3461997"/>
            <a:ext cx="3386756" cy="30163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aphicFrame>
        <p:nvGraphicFramePr>
          <p:cNvPr id="148" name="Shape 148"/>
          <p:cNvGraphicFramePr/>
          <p:nvPr>
            <p:extLst>
              <p:ext uri="{D42A27DB-BD31-4B8C-83A1-F6EECF244321}">
                <p14:modId xmlns:p14="http://schemas.microsoft.com/office/powerpoint/2010/main" val="4107329264"/>
              </p:ext>
            </p:extLst>
          </p:nvPr>
        </p:nvGraphicFramePr>
        <p:xfrm>
          <a:off x="1782299" y="1628029"/>
          <a:ext cx="5567650" cy="3804240"/>
        </p:xfrm>
        <a:graphic>
          <a:graphicData uri="http://schemas.openxmlformats.org/drawingml/2006/table">
            <a:tbl>
              <a:tblPr firstRow="1" firstCol="1" bandRow="1">
                <a:noFill/>
                <a:tableStyleId>{EDC0929E-291C-49BB-A423-4787DFFE43C8}</a:tableStyleId>
              </a:tblPr>
              <a:tblGrid>
                <a:gridCol w="2780659">
                  <a:extLst>
                    <a:ext uri="{9D8B030D-6E8A-4147-A177-3AD203B41FA5}">
                      <a16:colId xmlns="" xmlns:a16="http://schemas.microsoft.com/office/drawing/2014/main" val="20000"/>
                    </a:ext>
                  </a:extLst>
                </a:gridCol>
                <a:gridCol w="928997">
                  <a:extLst>
                    <a:ext uri="{9D8B030D-6E8A-4147-A177-3AD203B41FA5}">
                      <a16:colId xmlns="" xmlns:a16="http://schemas.microsoft.com/office/drawing/2014/main" val="20001"/>
                    </a:ext>
                  </a:extLst>
                </a:gridCol>
                <a:gridCol w="928997"/>
                <a:gridCol w="928997">
                  <a:extLst>
                    <a:ext uri="{9D8B030D-6E8A-4147-A177-3AD203B41FA5}">
                      <a16:colId xmlns="" xmlns:a16="http://schemas.microsoft.com/office/drawing/2014/main" val="20002"/>
                    </a:ext>
                  </a:extLst>
                </a:gridCol>
              </a:tblGrid>
              <a:tr h="351700">
                <a:tc>
                  <a:txBody>
                    <a:bodyPr/>
                    <a:lstStyle/>
                    <a:p>
                      <a:pPr marL="0" marR="0" lvl="0" indent="0" algn="ctr" rtl="0">
                        <a:spcBef>
                          <a:spcPts val="0"/>
                        </a:spcBef>
                        <a:buSzPct val="25000"/>
                        <a:buNone/>
                      </a:pPr>
                      <a:r>
                        <a:rPr lang="en-US" b="0" dirty="0">
                          <a:latin typeface="Verdana"/>
                          <a:ea typeface="Verdana"/>
                          <a:cs typeface="Verdana"/>
                          <a:sym typeface="Verdana"/>
                        </a:rPr>
                        <a:t>Disease</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a:latin typeface="Verdana"/>
                          <a:ea typeface="Verdana"/>
                          <a:cs typeface="Verdana"/>
                          <a:sym typeface="Verdana"/>
                        </a:rPr>
                        <a:t>Direct Contact</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Verdana"/>
                          <a:ea typeface="Verdana"/>
                          <a:cs typeface="Verdana"/>
                          <a:sym typeface="Verdana"/>
                        </a:rPr>
                        <a:t>Indirect Contact</a:t>
                      </a:r>
                      <a:endParaRPr lang="en-US" sz="1400" b="0" u="none" strike="noStrike" cap="none" dirty="0">
                        <a:latin typeface="Verdana"/>
                        <a:ea typeface="Verdana"/>
                        <a:cs typeface="Verdana"/>
                        <a:sym typeface="Verdana"/>
                      </a:endParaRP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Verdana"/>
                          <a:ea typeface="Verdana"/>
                          <a:cs typeface="Verdana"/>
                          <a:sym typeface="Verdana"/>
                        </a:rPr>
                        <a:t>Aerosol/ Droplet</a:t>
                      </a:r>
                      <a:endParaRPr lang="en-US" sz="1400" b="0" u="none" strike="noStrike" cap="none" dirty="0">
                        <a:latin typeface="Verdana"/>
                        <a:ea typeface="Verdana"/>
                        <a:cs typeface="Verdana"/>
                        <a:sym typeface="Verdana"/>
                      </a:endParaRPr>
                    </a:p>
                  </a:txBody>
                  <a:tcPr marL="68575" marR="68575" marT="34300" marB="34300" anchor="ctr">
                    <a:solidFill>
                      <a:srgbClr val="007236"/>
                    </a:solidFill>
                  </a:tcPr>
                </a:tc>
                <a:extLst>
                  <a:ext uri="{0D108BD9-81ED-4DB2-BD59-A6C34878D82A}">
                    <a16:rowId xmlns="" xmlns:a16="http://schemas.microsoft.com/office/drawing/2014/main" val="10000"/>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Avian Influenza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1"/>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Campylobacteriosis</a:t>
                      </a:r>
                    </a:p>
                  </a:txBody>
                  <a:tcPr marL="68575" marR="68575" marT="34300" marB="34300">
                    <a:solidFill>
                      <a:srgbClr val="007236"/>
                    </a:solidFill>
                  </a:tcPr>
                </a:tc>
                <a:tc>
                  <a:txBody>
                    <a:bodyPr/>
                    <a:lstStyle/>
                    <a:p>
                      <a:pPr marL="0" marR="0" lvl="0" indent="0" algn="ctr" rtl="0">
                        <a:spcBef>
                          <a:spcPts val="0"/>
                        </a:spcBef>
                        <a:buSzPct val="25000"/>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2"/>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Contagious ecthyma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3"/>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Cryptosporidiosis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4"/>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E. coli</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5"/>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Influenza A Virus of Swine Origin</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6"/>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Q fever</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7"/>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Ringworm</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8"/>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Salmonellosis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7" name="Shape 177"/>
          <p:cNvSpPr txBox="1"/>
          <p:nvPr/>
        </p:nvSpPr>
        <p:spPr>
          <a:xfrm>
            <a:off x="0" y="603504"/>
            <a:ext cx="9144000"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Ingestion/Oral</a:t>
            </a:r>
          </a:p>
        </p:txBody>
      </p:sp>
      <p:sp>
        <p:nvSpPr>
          <p:cNvPr id="178" name="Shape 178"/>
          <p:cNvSpPr txBox="1"/>
          <p:nvPr/>
        </p:nvSpPr>
        <p:spPr>
          <a:xfrm>
            <a:off x="514837" y="1311390"/>
            <a:ext cx="8102600"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Verdana"/>
                <a:ea typeface="Verdana"/>
                <a:cs typeface="Verdana"/>
                <a:sym typeface="Verdana"/>
              </a:rPr>
              <a:t>Ingestion of disease-causing agents from contaminated food or water or by licking or chewing contaminated objects in the environment</a:t>
            </a:r>
          </a:p>
        </p:txBody>
      </p:sp>
      <p:pic>
        <p:nvPicPr>
          <p:cNvPr id="179" name="Shape 179"/>
          <p:cNvPicPr preferRelativeResize="0"/>
          <p:nvPr/>
        </p:nvPicPr>
        <p:blipFill rotWithShape="1">
          <a:blip r:embed="rId3">
            <a:alphaModFix/>
          </a:blip>
          <a:srcRect/>
          <a:stretch/>
        </p:blipFill>
        <p:spPr>
          <a:xfrm>
            <a:off x="2233571" y="2679700"/>
            <a:ext cx="4665132" cy="34988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5" name="Shape 185"/>
          <p:cNvSpPr txBox="1"/>
          <p:nvPr/>
        </p:nvSpPr>
        <p:spPr>
          <a:xfrm>
            <a:off x="0" y="603504"/>
            <a:ext cx="914399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Ways to Prevent </a:t>
            </a:r>
          </a:p>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Oral Transmission</a:t>
            </a:r>
          </a:p>
        </p:txBody>
      </p:sp>
      <p:sp>
        <p:nvSpPr>
          <p:cNvPr id="186" name="Shape 186"/>
          <p:cNvSpPr txBox="1"/>
          <p:nvPr/>
        </p:nvSpPr>
        <p:spPr>
          <a:xfrm>
            <a:off x="733500" y="2137425"/>
            <a:ext cx="7677000" cy="2308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Wash your hands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After contact with </a:t>
            </a:r>
            <a:r>
              <a:rPr lang="en-US" sz="2200" b="0" i="0" u="none" strike="noStrike" cap="none" dirty="0" smtClean="0">
                <a:solidFill>
                  <a:schemeClr val="dk1"/>
                </a:solidFill>
                <a:latin typeface="Verdana"/>
                <a:ea typeface="Verdana"/>
                <a:cs typeface="Verdana"/>
                <a:sym typeface="Verdana"/>
              </a:rPr>
              <a:t>animals or being in animal areas, even if you did not touch the animals</a:t>
            </a:r>
            <a:endParaRPr lang="en-US" sz="2200" b="0" i="0" u="none" strike="noStrike" cap="none" dirty="0">
              <a:solidFill>
                <a:schemeClr val="dk1"/>
              </a:solidFill>
              <a:latin typeface="Verdana"/>
              <a:ea typeface="Verdana"/>
              <a:cs typeface="Verdana"/>
              <a:sym typeface="Verdana"/>
            </a:endParaRP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After cleaning pens or contact with manure</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Before </a:t>
            </a:r>
            <a:r>
              <a:rPr lang="en-US" sz="2200" b="0" i="0" u="none" strike="noStrike" cap="none" dirty="0" smtClean="0">
                <a:solidFill>
                  <a:schemeClr val="dk1"/>
                </a:solidFill>
                <a:latin typeface="Verdana"/>
                <a:ea typeface="Verdana"/>
                <a:cs typeface="Verdana"/>
                <a:sym typeface="Verdana"/>
              </a:rPr>
              <a:t>preparing or handling food</a:t>
            </a:r>
          </a:p>
          <a:p>
            <a:pPr marL="742950" marR="0" lvl="1" indent="-273050" algn="l" rtl="0">
              <a:spcBef>
                <a:spcPts val="0"/>
              </a:spcBef>
              <a:buClr>
                <a:schemeClr val="dk1"/>
              </a:buClr>
              <a:buSzPct val="100000"/>
              <a:buFont typeface="Verdana"/>
              <a:buChar char="○"/>
            </a:pPr>
            <a:r>
              <a:rPr lang="en-US" sz="2200" dirty="0" smtClean="0">
                <a:solidFill>
                  <a:schemeClr val="dk1"/>
                </a:solidFill>
                <a:latin typeface="Verdana"/>
                <a:ea typeface="Verdana"/>
                <a:cs typeface="Verdana"/>
                <a:sym typeface="Verdana"/>
              </a:rPr>
              <a:t>After going to the bathroom</a:t>
            </a:r>
            <a:endParaRPr lang="en-US" sz="22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Cook meat </a:t>
            </a:r>
            <a:r>
              <a:rPr lang="en-US" sz="2400" dirty="0" smtClean="0">
                <a:solidFill>
                  <a:schemeClr val="dk1"/>
                </a:solidFill>
                <a:latin typeface="Verdana"/>
                <a:ea typeface="Verdana"/>
                <a:cs typeface="Verdana"/>
                <a:sym typeface="Verdana"/>
              </a:rPr>
              <a:t>to the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appropriate temperature</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Store food at the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proper temperature</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830" y="4267200"/>
            <a:ext cx="3321700" cy="22466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aphicFrame>
        <p:nvGraphicFramePr>
          <p:cNvPr id="192" name="Shape 192"/>
          <p:cNvGraphicFramePr/>
          <p:nvPr>
            <p:extLst>
              <p:ext uri="{D42A27DB-BD31-4B8C-83A1-F6EECF244321}">
                <p14:modId xmlns:p14="http://schemas.microsoft.com/office/powerpoint/2010/main" val="644540967"/>
              </p:ext>
            </p:extLst>
          </p:nvPr>
        </p:nvGraphicFramePr>
        <p:xfrm>
          <a:off x="1160900" y="1628029"/>
          <a:ext cx="6822201" cy="3804240"/>
        </p:xfrm>
        <a:graphic>
          <a:graphicData uri="http://schemas.openxmlformats.org/drawingml/2006/table">
            <a:tbl>
              <a:tblPr firstRow="1" firstCol="1" bandRow="1">
                <a:noFill/>
                <a:tableStyleId>{EDC0929E-291C-49BB-A423-4787DFFE43C8}</a:tableStyleId>
              </a:tblPr>
              <a:tblGrid>
                <a:gridCol w="2920001">
                  <a:extLst>
                    <a:ext uri="{9D8B030D-6E8A-4147-A177-3AD203B41FA5}">
                      <a16:colId xmlns="" xmlns:a16="http://schemas.microsoft.com/office/drawing/2014/main" val="20000"/>
                    </a:ext>
                  </a:extLst>
                </a:gridCol>
                <a:gridCol w="975550">
                  <a:extLst>
                    <a:ext uri="{9D8B030D-6E8A-4147-A177-3AD203B41FA5}">
                      <a16:colId xmlns="" xmlns:a16="http://schemas.microsoft.com/office/drawing/2014/main" val="20001"/>
                    </a:ext>
                  </a:extLst>
                </a:gridCol>
                <a:gridCol w="975550"/>
                <a:gridCol w="975550">
                  <a:extLst>
                    <a:ext uri="{9D8B030D-6E8A-4147-A177-3AD203B41FA5}">
                      <a16:colId xmlns="" xmlns:a16="http://schemas.microsoft.com/office/drawing/2014/main" val="20002"/>
                    </a:ext>
                  </a:extLst>
                </a:gridCol>
                <a:gridCol w="975550">
                  <a:extLst>
                    <a:ext uri="{9D8B030D-6E8A-4147-A177-3AD203B41FA5}">
                      <a16:colId xmlns="" xmlns:a16="http://schemas.microsoft.com/office/drawing/2014/main" val="20004"/>
                    </a:ext>
                  </a:extLst>
                </a:gridCol>
              </a:tblGrid>
              <a:tr h="351700">
                <a:tc>
                  <a:txBody>
                    <a:bodyPr/>
                    <a:lstStyle/>
                    <a:p>
                      <a:pPr marL="0" marR="0" lvl="0" indent="0" algn="ctr" rtl="0">
                        <a:spcBef>
                          <a:spcPts val="0"/>
                        </a:spcBef>
                        <a:buSzPct val="25000"/>
                        <a:buNone/>
                      </a:pPr>
                      <a:r>
                        <a:rPr lang="en-US" b="0" dirty="0">
                          <a:latin typeface="Verdana"/>
                          <a:ea typeface="Verdana"/>
                          <a:cs typeface="Verdana"/>
                          <a:sym typeface="Verdana"/>
                        </a:rPr>
                        <a:t>Disease</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a:latin typeface="Verdana"/>
                          <a:ea typeface="Verdana"/>
                          <a:cs typeface="Verdana"/>
                          <a:sym typeface="Verdana"/>
                        </a:rPr>
                        <a:t>Direct Contact</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Verdana"/>
                          <a:ea typeface="Verdana"/>
                          <a:cs typeface="Verdana"/>
                          <a:sym typeface="Verdana"/>
                        </a:rPr>
                        <a:t>Indirect Contact</a:t>
                      </a:r>
                      <a:endParaRPr lang="en-US" sz="1400" b="0" u="none" strike="noStrike" cap="none" dirty="0">
                        <a:latin typeface="Verdana"/>
                        <a:ea typeface="Verdana"/>
                        <a:cs typeface="Verdana"/>
                        <a:sym typeface="Verdana"/>
                      </a:endParaRP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Verdana"/>
                          <a:ea typeface="Verdana"/>
                          <a:cs typeface="Verdana"/>
                          <a:sym typeface="Verdana"/>
                        </a:rPr>
                        <a:t>Aerosol/ Droplet</a:t>
                      </a:r>
                      <a:endParaRPr lang="en-US" sz="1400" b="0" u="none" strike="noStrike" cap="none" dirty="0">
                        <a:latin typeface="Verdana"/>
                        <a:ea typeface="Verdana"/>
                        <a:cs typeface="Verdana"/>
                        <a:sym typeface="Verdana"/>
                      </a:endParaRP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a:latin typeface="Verdana"/>
                          <a:ea typeface="Verdana"/>
                          <a:cs typeface="Verdana"/>
                          <a:sym typeface="Verdana"/>
                        </a:rPr>
                        <a:t>Ingestion/Oral</a:t>
                      </a:r>
                    </a:p>
                  </a:txBody>
                  <a:tcPr marL="68575" marR="68575" marT="34300" marB="34300" anchor="ctr">
                    <a:solidFill>
                      <a:srgbClr val="007236"/>
                    </a:solidFill>
                  </a:tcPr>
                </a:tc>
                <a:extLst>
                  <a:ext uri="{0D108BD9-81ED-4DB2-BD59-A6C34878D82A}">
                    <a16:rowId xmlns="" xmlns:a16="http://schemas.microsoft.com/office/drawing/2014/main" val="10000"/>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Avian Influenza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1"/>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Campylobacteriosis</a:t>
                      </a:r>
                    </a:p>
                  </a:txBody>
                  <a:tcPr marL="68575" marR="68575" marT="34300" marB="34300">
                    <a:solidFill>
                      <a:srgbClr val="007236"/>
                    </a:solidFill>
                  </a:tcPr>
                </a:tc>
                <a:tc>
                  <a:txBody>
                    <a:bodyPr/>
                    <a:lstStyle/>
                    <a:p>
                      <a:pPr marL="0" marR="0" lvl="0" indent="0" algn="ctr" rtl="0">
                        <a:spcBef>
                          <a:spcPts val="0"/>
                        </a:spcBef>
                        <a:buSzPct val="25000"/>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2"/>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Contagious ecthyma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3"/>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Cryptosporidiosis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4"/>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E. coli</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5"/>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Influenza A Virus of Swine Origin</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6"/>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Q fever</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7"/>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Ringworm</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8"/>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Salmonellosis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9" name="Shape 199"/>
          <p:cNvSpPr txBox="1"/>
          <p:nvPr/>
        </p:nvSpPr>
        <p:spPr>
          <a:xfrm>
            <a:off x="0" y="603504"/>
            <a:ext cx="9144000"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Vectors</a:t>
            </a:r>
          </a:p>
        </p:txBody>
      </p:sp>
      <p:sp>
        <p:nvSpPr>
          <p:cNvPr id="200" name="Shape 200"/>
          <p:cNvSpPr txBox="1"/>
          <p:nvPr/>
        </p:nvSpPr>
        <p:spPr>
          <a:xfrm>
            <a:off x="1231899" y="1496679"/>
            <a:ext cx="664210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Verdana"/>
                <a:ea typeface="Verdana"/>
                <a:cs typeface="Verdana"/>
                <a:sym typeface="Verdana"/>
              </a:rPr>
              <a:t>Transfer of a pathogen from an infected animal to another animal or a human by an </a:t>
            </a:r>
            <a:r>
              <a:rPr lang="en-US" sz="2400" b="0" i="0" u="none" strike="noStrike" cap="none" dirty="0" smtClean="0">
                <a:solidFill>
                  <a:schemeClr val="dk1"/>
                </a:solidFill>
                <a:latin typeface="Verdana"/>
                <a:ea typeface="Verdana"/>
                <a:cs typeface="Verdana"/>
                <a:sym typeface="Verdana"/>
              </a:rPr>
              <a:t>arthropod</a:t>
            </a:r>
            <a:endParaRPr lang="en-US" sz="2400" b="0" i="0" u="none" strike="noStrike" cap="none" dirty="0">
              <a:solidFill>
                <a:schemeClr val="dk1"/>
              </a:solidFill>
              <a:latin typeface="Verdana"/>
              <a:ea typeface="Verdana"/>
              <a:cs typeface="Verdana"/>
              <a:sym typeface="Verdana"/>
            </a:endParaRPr>
          </a:p>
        </p:txBody>
      </p:sp>
      <p:pic>
        <p:nvPicPr>
          <p:cNvPr id="201" name="Shape 201"/>
          <p:cNvPicPr preferRelativeResize="0"/>
          <p:nvPr/>
        </p:nvPicPr>
        <p:blipFill rotWithShape="1">
          <a:blip r:embed="rId3">
            <a:alphaModFix/>
          </a:blip>
          <a:srcRect/>
          <a:stretch/>
        </p:blipFill>
        <p:spPr>
          <a:xfrm>
            <a:off x="2010988" y="2781815"/>
            <a:ext cx="5110299" cy="3375861"/>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7" name="Shape 207"/>
          <p:cNvSpPr txBox="1"/>
          <p:nvPr/>
        </p:nvSpPr>
        <p:spPr>
          <a:xfrm>
            <a:off x="304800" y="603504"/>
            <a:ext cx="8522676"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Ways to Prevent </a:t>
            </a:r>
          </a:p>
          <a:p>
            <a:pPr marL="0" marR="0" lvl="0" indent="0" algn="ctr" rtl="0">
              <a:spcBef>
                <a:spcPts val="0"/>
              </a:spcBef>
              <a:buSzPct val="25000"/>
              <a:buNone/>
            </a:pPr>
            <a:r>
              <a:rPr lang="en-US" sz="4000" b="0" i="0" u="none" strike="noStrike" cap="none" dirty="0" err="1" smtClean="0">
                <a:solidFill>
                  <a:schemeClr val="dk1"/>
                </a:solidFill>
                <a:latin typeface="Verdana"/>
                <a:ea typeface="Verdana"/>
                <a:cs typeface="Verdana"/>
                <a:sym typeface="Verdana"/>
              </a:rPr>
              <a:t>Vectorborne</a:t>
            </a:r>
            <a:r>
              <a:rPr lang="en-US" sz="4000" b="0" i="0" u="none" strike="noStrike" cap="none" dirty="0" smtClean="0">
                <a:solidFill>
                  <a:schemeClr val="dk1"/>
                </a:solidFill>
                <a:latin typeface="Verdana"/>
                <a:ea typeface="Verdana"/>
                <a:cs typeface="Verdana"/>
                <a:sym typeface="Verdana"/>
              </a:rPr>
              <a:t> </a:t>
            </a:r>
            <a:r>
              <a:rPr lang="en-US" sz="4000" b="0" i="0" u="none" strike="noStrike" cap="none" dirty="0">
                <a:solidFill>
                  <a:schemeClr val="dk1"/>
                </a:solidFill>
                <a:latin typeface="Verdana"/>
                <a:ea typeface="Verdana"/>
                <a:cs typeface="Verdana"/>
                <a:sym typeface="Verdana"/>
              </a:rPr>
              <a:t>Transmission</a:t>
            </a:r>
          </a:p>
        </p:txBody>
      </p:sp>
      <p:sp>
        <p:nvSpPr>
          <p:cNvPr id="208" name="Shape 208"/>
          <p:cNvSpPr txBox="1"/>
          <p:nvPr/>
        </p:nvSpPr>
        <p:spPr>
          <a:xfrm>
            <a:off x="1350149" y="2235525"/>
            <a:ext cx="6443700"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Use insect control products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Work with your veterinarian to check and treat your animals for </a:t>
            </a:r>
            <a:r>
              <a:rPr lang="en-US" sz="2400" b="0" i="0" u="none" strike="noStrike" cap="none" dirty="0" smtClean="0">
                <a:solidFill>
                  <a:schemeClr val="dk1"/>
                </a:solidFill>
                <a:latin typeface="Verdana"/>
                <a:ea typeface="Verdana"/>
                <a:cs typeface="Verdana"/>
                <a:sym typeface="Verdana"/>
              </a:rPr>
              <a:t>parasites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Prevent standing water regularly</a:t>
            </a:r>
          </a:p>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Check for ticks on people and pets</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375" y="4226560"/>
            <a:ext cx="2995251" cy="22784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5"/>
          <a:stretch/>
        </p:blipFill>
        <p:spPr>
          <a:xfrm>
            <a:off x="627320" y="785957"/>
            <a:ext cx="7889360" cy="4746796"/>
          </a:xfrm>
          <a:prstGeom prst="rect">
            <a:avLst/>
          </a:prstGeom>
        </p:spPr>
      </p:pic>
      <p:sp>
        <p:nvSpPr>
          <p:cNvPr id="5" name="Rectangle 4"/>
          <p:cNvSpPr/>
          <p:nvPr/>
        </p:nvSpPr>
        <p:spPr>
          <a:xfrm>
            <a:off x="221064" y="5663377"/>
            <a:ext cx="8701873" cy="1169551"/>
          </a:xfrm>
          <a:prstGeom prst="rect">
            <a:avLst/>
          </a:prstGeom>
        </p:spPr>
        <p:txBody>
          <a:bodyPr wrap="square">
            <a:spAutoFit/>
          </a:bodyPr>
          <a:lstStyle/>
          <a:p>
            <a:pPr algn="just"/>
            <a:r>
              <a:rPr lang="en-US" dirty="0">
                <a:latin typeface="Articulate Light" panose="02000503040000020004" pitchFamily="2" charset="0"/>
              </a:rPr>
              <a:t>Iowa Department of Public Health receives funding for this project through a joint organizational partnership between the Council of State and Territorial Epidemiologists (CSTE) and the Centers for Disease Control and Prevention (CDC), provided by CSTE through sub-awards from the CDC cooperative agreement number: 5U38OT00143. The contents of this project are solely the responsibility of the authors and do not necessarily represent the official views of CDC or CSTE.</a:t>
            </a:r>
            <a:endParaRPr lang="en-US" dirty="0">
              <a:solidFill>
                <a:prstClr val="black"/>
              </a:solidFill>
              <a:latin typeface="Microsoft Sans Serif" panose="020B0604020202020204" pitchFamily="34" charset="0"/>
            </a:endParaRPr>
          </a:p>
        </p:txBody>
      </p:sp>
      <p:sp>
        <p:nvSpPr>
          <p:cNvPr id="6" name="Shape 96"/>
          <p:cNvSpPr txBox="1"/>
          <p:nvPr/>
        </p:nvSpPr>
        <p:spPr>
          <a:xfrm>
            <a:off x="1510644" y="78071"/>
            <a:ext cx="6142808" cy="707886"/>
          </a:xfrm>
          <a:prstGeom prst="rect">
            <a:avLst/>
          </a:prstGeom>
          <a:noFill/>
          <a:ln>
            <a:noFill/>
          </a:ln>
        </p:spPr>
        <p:txBody>
          <a:bodyPr lIns="91425" tIns="45700" rIns="91425" bIns="45700" anchor="t" anchorCtr="0">
            <a:noAutofit/>
          </a:bodyPr>
          <a:lstStyle/>
          <a:p>
            <a:pPr algn="ctr">
              <a:buSzPct val="25000"/>
            </a:pPr>
            <a:r>
              <a:rPr lang="en-US" sz="4000" dirty="0" smtClean="0">
                <a:latin typeface="Verdana"/>
                <a:ea typeface="Verdana"/>
                <a:cs typeface="Verdana"/>
                <a:sym typeface="Verdana"/>
              </a:rPr>
              <a:t>Acknowledgements</a:t>
            </a:r>
            <a:endParaRPr lang="en-US" sz="4000" dirty="0">
              <a:latin typeface="Verdana"/>
              <a:ea typeface="Verdana"/>
              <a:cs typeface="Verdana"/>
              <a:sym typeface="Verdana"/>
            </a:endParaRPr>
          </a:p>
        </p:txBody>
      </p:sp>
    </p:spTree>
    <p:extLst>
      <p:ext uri="{BB962C8B-B14F-4D97-AF65-F5344CB8AC3E}">
        <p14:creationId xmlns:p14="http://schemas.microsoft.com/office/powerpoint/2010/main" val="199019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304800" y="304800"/>
            <a:ext cx="8522676" cy="6307014"/>
          </a:xfrm>
          <a:prstGeom prst="rect">
            <a:avLst/>
          </a:prstGeom>
          <a:solidFill>
            <a:schemeClr val="lt1"/>
          </a:solidFill>
          <a:ln w="50800" cap="flat" cmpd="sng">
            <a:solidFill>
              <a:srgbClr val="7F7F7F"/>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aphicFrame>
        <p:nvGraphicFramePr>
          <p:cNvPr id="214" name="Shape 214"/>
          <p:cNvGraphicFramePr/>
          <p:nvPr>
            <p:extLst>
              <p:ext uri="{D42A27DB-BD31-4B8C-83A1-F6EECF244321}">
                <p14:modId xmlns:p14="http://schemas.microsoft.com/office/powerpoint/2010/main" val="1294746279"/>
              </p:ext>
            </p:extLst>
          </p:nvPr>
        </p:nvGraphicFramePr>
        <p:xfrm>
          <a:off x="875240" y="1628029"/>
          <a:ext cx="7393521" cy="3660620"/>
        </p:xfrm>
        <a:graphic>
          <a:graphicData uri="http://schemas.openxmlformats.org/drawingml/2006/table">
            <a:tbl>
              <a:tblPr firstRow="1" firstCol="1" bandRow="1">
                <a:noFill/>
                <a:tableStyleId>{EDC0929E-291C-49BB-A423-4787DFFE43C8}</a:tableStyleId>
              </a:tblPr>
              <a:tblGrid>
                <a:gridCol w="2768626">
                  <a:extLst>
                    <a:ext uri="{9D8B030D-6E8A-4147-A177-3AD203B41FA5}">
                      <a16:colId xmlns="" xmlns:a16="http://schemas.microsoft.com/office/drawing/2014/main" val="20000"/>
                    </a:ext>
                  </a:extLst>
                </a:gridCol>
                <a:gridCol w="924979">
                  <a:extLst>
                    <a:ext uri="{9D8B030D-6E8A-4147-A177-3AD203B41FA5}">
                      <a16:colId xmlns="" xmlns:a16="http://schemas.microsoft.com/office/drawing/2014/main" val="20001"/>
                    </a:ext>
                  </a:extLst>
                </a:gridCol>
                <a:gridCol w="924979"/>
                <a:gridCol w="924979">
                  <a:extLst>
                    <a:ext uri="{9D8B030D-6E8A-4147-A177-3AD203B41FA5}">
                      <a16:colId xmlns="" xmlns:a16="http://schemas.microsoft.com/office/drawing/2014/main" val="20002"/>
                    </a:ext>
                  </a:extLst>
                </a:gridCol>
                <a:gridCol w="924979">
                  <a:extLst>
                    <a:ext uri="{9D8B030D-6E8A-4147-A177-3AD203B41FA5}">
                      <a16:colId xmlns="" xmlns:a16="http://schemas.microsoft.com/office/drawing/2014/main" val="20004"/>
                    </a:ext>
                  </a:extLst>
                </a:gridCol>
                <a:gridCol w="924979">
                  <a:extLst>
                    <a:ext uri="{9D8B030D-6E8A-4147-A177-3AD203B41FA5}">
                      <a16:colId xmlns="" xmlns:a16="http://schemas.microsoft.com/office/drawing/2014/main" val="20005"/>
                    </a:ext>
                  </a:extLst>
                </a:gridCol>
              </a:tblGrid>
              <a:tr h="351700">
                <a:tc>
                  <a:txBody>
                    <a:bodyPr/>
                    <a:lstStyle/>
                    <a:p>
                      <a:pPr marL="0" marR="0" lvl="0" indent="0" algn="ctr" rtl="0">
                        <a:spcBef>
                          <a:spcPts val="0"/>
                        </a:spcBef>
                        <a:buSzPct val="25000"/>
                        <a:buNone/>
                      </a:pPr>
                      <a:r>
                        <a:rPr lang="en-US" b="0" dirty="0">
                          <a:latin typeface="Arial"/>
                          <a:ea typeface="Arial"/>
                          <a:cs typeface="Arial"/>
                          <a:sym typeface="Arial"/>
                        </a:rPr>
                        <a:t>Disease</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a:latin typeface="Arial"/>
                          <a:ea typeface="Arial"/>
                          <a:cs typeface="Arial"/>
                          <a:sym typeface="Arial"/>
                        </a:rPr>
                        <a:t>Direct Contact</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Arial"/>
                          <a:ea typeface="Arial"/>
                          <a:cs typeface="Arial"/>
                          <a:sym typeface="Arial"/>
                        </a:rPr>
                        <a:t>Indirect Contact</a:t>
                      </a:r>
                      <a:endParaRPr lang="en-US" sz="1400" b="0" u="none" strike="noStrike" cap="none" dirty="0">
                        <a:latin typeface="Arial"/>
                        <a:ea typeface="Arial"/>
                        <a:cs typeface="Arial"/>
                        <a:sym typeface="Arial"/>
                      </a:endParaRP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smtClean="0">
                          <a:latin typeface="Arial"/>
                          <a:ea typeface="Arial"/>
                          <a:cs typeface="Arial"/>
                          <a:sym typeface="Arial"/>
                        </a:rPr>
                        <a:t>Aerosol/ Droplet</a:t>
                      </a:r>
                      <a:endParaRPr lang="en-US" sz="1400" b="0" u="none" strike="noStrike" cap="none" dirty="0">
                        <a:latin typeface="Arial"/>
                        <a:ea typeface="Arial"/>
                        <a:cs typeface="Arial"/>
                        <a:sym typeface="Arial"/>
                      </a:endParaRP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dirty="0">
                          <a:latin typeface="Arial"/>
                          <a:ea typeface="Arial"/>
                          <a:cs typeface="Arial"/>
                          <a:sym typeface="Arial"/>
                        </a:rPr>
                        <a:t>Ingestion/Oral</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a:latin typeface="Arial"/>
                          <a:ea typeface="Arial"/>
                          <a:cs typeface="Arial"/>
                          <a:sym typeface="Arial"/>
                        </a:rPr>
                        <a:t>Vectors</a:t>
                      </a:r>
                    </a:p>
                  </a:txBody>
                  <a:tcPr marL="68575" marR="68575" marT="34300" marB="34300" anchor="ctr">
                    <a:solidFill>
                      <a:srgbClr val="007236"/>
                    </a:solidFill>
                  </a:tcPr>
                </a:tc>
                <a:extLst>
                  <a:ext uri="{0D108BD9-81ED-4DB2-BD59-A6C34878D82A}">
                    <a16:rowId xmlns="" xmlns:a16="http://schemas.microsoft.com/office/drawing/2014/main" val="10000"/>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Avian Influenza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1"/>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Campylobacteriosis</a:t>
                      </a:r>
                    </a:p>
                  </a:txBody>
                  <a:tcPr marL="68575" marR="68575" marT="34300" marB="34300">
                    <a:solidFill>
                      <a:srgbClr val="007236"/>
                    </a:solidFill>
                  </a:tcPr>
                </a:tc>
                <a:tc>
                  <a:txBody>
                    <a:bodyPr/>
                    <a:lstStyle/>
                    <a:p>
                      <a:pPr marL="0" marR="0" lvl="0" indent="0" algn="ctr" rtl="0">
                        <a:spcBef>
                          <a:spcPts val="0"/>
                        </a:spcBef>
                        <a:buSzPct val="25000"/>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2"/>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Contagious ecthyma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t>✓</a:t>
                      </a: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3"/>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Cryptosporidiosis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4"/>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E. coli</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5"/>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Influenza A Virus of Swine Origin</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spcBef>
                          <a:spcPts val="0"/>
                        </a:spcBef>
                        <a:buSzPct val="25000"/>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6"/>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Q fever</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extLst>
                  <a:ext uri="{0D108BD9-81ED-4DB2-BD59-A6C34878D82A}">
                    <a16:rowId xmlns="" xmlns:a16="http://schemas.microsoft.com/office/drawing/2014/main" val="10007"/>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Ringworm</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dirty="0"/>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extLst>
                  <a:ext uri="{0D108BD9-81ED-4DB2-BD59-A6C34878D82A}">
                    <a16:rowId xmlns="" xmlns:a16="http://schemas.microsoft.com/office/drawing/2014/main" val="10008"/>
                  </a:ext>
                </a:extLst>
              </a:tr>
              <a:tr h="351700">
                <a:tc>
                  <a:txBody>
                    <a:bodyPr/>
                    <a:lstStyle/>
                    <a:p>
                      <a:pPr marL="0" marR="0" lvl="0" indent="0" algn="ctr" rtl="0">
                        <a:spcBef>
                          <a:spcPts val="0"/>
                        </a:spcBef>
                        <a:buSzPct val="25000"/>
                        <a:buNone/>
                      </a:pPr>
                      <a:r>
                        <a:rPr lang="en-US" sz="1400" b="0" u="none" strike="noStrike" cap="none">
                          <a:latin typeface="Arial"/>
                          <a:ea typeface="Arial"/>
                          <a:cs typeface="Arial"/>
                          <a:sym typeface="Arial"/>
                        </a:rPr>
                        <a:t>Salmonellosis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endParaRPr sz="1800" b="1" u="none" strike="noStrike" cap="none" dirty="0">
                        <a:latin typeface="Arial"/>
                        <a:ea typeface="Arial"/>
                        <a:cs typeface="Arial"/>
                        <a:sym typeface="Arial"/>
                      </a:endParaRPr>
                    </a:p>
                  </a:txBody>
                  <a:tcPr marL="68575" marR="68575" marT="34300" marB="34300"/>
                </a:tc>
                <a:extLst>
                  <a:ext uri="{0D108BD9-81ED-4DB2-BD59-A6C34878D82A}">
                    <a16:rowId xmlns=""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21" name="Shape 221"/>
          <p:cNvSpPr txBox="1"/>
          <p:nvPr/>
        </p:nvSpPr>
        <p:spPr>
          <a:xfrm>
            <a:off x="0" y="603504"/>
            <a:ext cx="914399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Epidemiologic </a:t>
            </a:r>
            <a:r>
              <a:rPr lang="en-US" sz="4000" b="0" i="0" u="none" strike="noStrike" cap="none" dirty="0">
                <a:solidFill>
                  <a:schemeClr val="dk1"/>
                </a:solidFill>
                <a:latin typeface="Verdana"/>
                <a:ea typeface="Verdana"/>
                <a:cs typeface="Verdana"/>
                <a:sym typeface="Verdana"/>
              </a:rPr>
              <a:t>Triangle</a:t>
            </a:r>
          </a:p>
        </p:txBody>
      </p:sp>
      <p:sp>
        <p:nvSpPr>
          <p:cNvPr id="222" name="Shape 222"/>
          <p:cNvSpPr/>
          <p:nvPr/>
        </p:nvSpPr>
        <p:spPr>
          <a:xfrm>
            <a:off x="2772868" y="2061675"/>
            <a:ext cx="3776100" cy="3010200"/>
          </a:xfrm>
          <a:prstGeom prst="triangle">
            <a:avLst>
              <a:gd name="adj" fmla="val 50001"/>
            </a:avLst>
          </a:prstGeom>
          <a:noFill/>
          <a:ln w="50800" cap="rnd" cmpd="sng">
            <a:solidFill>
              <a:srgbClr val="00723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23" name="Shape 223"/>
          <p:cNvSpPr txBox="1"/>
          <p:nvPr/>
        </p:nvSpPr>
        <p:spPr>
          <a:xfrm>
            <a:off x="3067049" y="1415465"/>
            <a:ext cx="3187800" cy="646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a:solidFill>
                  <a:schemeClr val="dk1"/>
                </a:solidFill>
                <a:latin typeface="Verdana"/>
                <a:ea typeface="Verdana"/>
                <a:cs typeface="Verdana"/>
                <a:sym typeface="Verdana"/>
              </a:rPr>
              <a:t>Agent</a:t>
            </a:r>
          </a:p>
          <a:p>
            <a:pPr marL="0" marR="0" lvl="0" indent="0" algn="ctr" rtl="0">
              <a:spcBef>
                <a:spcPts val="0"/>
              </a:spcBef>
              <a:buSzPct val="25000"/>
              <a:buNone/>
            </a:pPr>
            <a:r>
              <a:rPr lang="en-US" sz="1600" b="0" i="0" u="none" strike="noStrike" cap="none">
                <a:solidFill>
                  <a:schemeClr val="dk1"/>
                </a:solidFill>
                <a:latin typeface="Verdana"/>
                <a:ea typeface="Verdana"/>
                <a:cs typeface="Verdana"/>
                <a:sym typeface="Verdana"/>
              </a:rPr>
              <a:t>The cause of the disease</a:t>
            </a:r>
          </a:p>
        </p:txBody>
      </p:sp>
      <p:sp>
        <p:nvSpPr>
          <p:cNvPr id="224" name="Shape 224"/>
          <p:cNvSpPr txBox="1"/>
          <p:nvPr/>
        </p:nvSpPr>
        <p:spPr>
          <a:xfrm>
            <a:off x="433154" y="5135328"/>
            <a:ext cx="3276600" cy="1138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a:solidFill>
                  <a:schemeClr val="dk1"/>
                </a:solidFill>
                <a:latin typeface="Verdana"/>
                <a:ea typeface="Verdana"/>
                <a:cs typeface="Verdana"/>
                <a:sym typeface="Verdana"/>
              </a:rPr>
              <a:t>Environment</a:t>
            </a:r>
          </a:p>
          <a:p>
            <a:pPr marL="0" marR="0" lvl="0" indent="0" algn="ctr" rtl="0">
              <a:spcBef>
                <a:spcPts val="0"/>
              </a:spcBef>
              <a:buSzPct val="25000"/>
              <a:buNone/>
            </a:pPr>
            <a:r>
              <a:rPr lang="en-US" sz="1600" b="0" i="0" u="none" strike="noStrike" cap="none">
                <a:solidFill>
                  <a:schemeClr val="dk1"/>
                </a:solidFill>
                <a:latin typeface="Verdana"/>
                <a:ea typeface="Verdana"/>
                <a:cs typeface="Verdana"/>
                <a:sym typeface="Verdana"/>
              </a:rPr>
              <a:t>The surroundings and conditions outside of the host that cause or allow the disease to be transmitted </a:t>
            </a:r>
          </a:p>
        </p:txBody>
      </p:sp>
      <p:sp>
        <p:nvSpPr>
          <p:cNvPr id="225" name="Shape 225"/>
          <p:cNvSpPr txBox="1"/>
          <p:nvPr/>
        </p:nvSpPr>
        <p:spPr>
          <a:xfrm>
            <a:off x="5051375" y="5135325"/>
            <a:ext cx="3776100" cy="892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a:solidFill>
                  <a:schemeClr val="dk1"/>
                </a:solidFill>
                <a:latin typeface="Verdana"/>
                <a:ea typeface="Verdana"/>
                <a:cs typeface="Verdana"/>
                <a:sym typeface="Verdana"/>
              </a:rPr>
              <a:t>Host</a:t>
            </a:r>
          </a:p>
          <a:p>
            <a:pPr marL="0" marR="0" lvl="0" indent="0" algn="ctr" rtl="0">
              <a:spcBef>
                <a:spcPts val="0"/>
              </a:spcBef>
              <a:buSzPct val="25000"/>
              <a:buNone/>
            </a:pPr>
            <a:r>
              <a:rPr lang="en-US" sz="1600" b="0" i="0" u="none" strike="noStrike" cap="none">
                <a:solidFill>
                  <a:schemeClr val="dk1"/>
                </a:solidFill>
                <a:latin typeface="Verdana"/>
                <a:ea typeface="Verdana"/>
                <a:cs typeface="Verdana"/>
                <a:sym typeface="Verdana"/>
              </a:rPr>
              <a:t>The animal or human that is exposed to and carries the disease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20" y="4447091"/>
            <a:ext cx="2156647" cy="7011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415" y="3730639"/>
            <a:ext cx="1775614" cy="13412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426" y="1457989"/>
            <a:ext cx="1541623" cy="1291912"/>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31" name="Shape 231"/>
          <p:cNvSpPr txBox="1"/>
          <p:nvPr/>
        </p:nvSpPr>
        <p:spPr>
          <a:xfrm>
            <a:off x="526199" y="1618300"/>
            <a:ext cx="8091600" cy="11052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dk1"/>
                </a:solidFill>
                <a:latin typeface="Verdana"/>
                <a:ea typeface="Verdana"/>
                <a:cs typeface="Verdana"/>
                <a:sym typeface="Verdana"/>
              </a:rPr>
              <a:t>Center for Food Security and Public Health website. Available at: </a:t>
            </a:r>
            <a:r>
              <a:rPr lang="en-US" sz="2400" dirty="0">
                <a:solidFill>
                  <a:schemeClr val="dk1"/>
                </a:solidFill>
                <a:latin typeface="Verdana"/>
                <a:ea typeface="Verdana"/>
                <a:cs typeface="Verdana"/>
                <a:sym typeface="Verdana"/>
                <a:hlinkClick r:id="rId3"/>
              </a:rPr>
              <a:t>http://</a:t>
            </a:r>
            <a:r>
              <a:rPr lang="en-US" sz="2400" dirty="0" smtClean="0">
                <a:solidFill>
                  <a:schemeClr val="dk1"/>
                </a:solidFill>
                <a:latin typeface="Verdana"/>
                <a:ea typeface="Verdana"/>
                <a:cs typeface="Verdana"/>
                <a:sym typeface="Verdana"/>
                <a:hlinkClick r:id="rId3"/>
              </a:rPr>
              <a:t>www.cfsph.iastate.edu</a:t>
            </a:r>
            <a:r>
              <a:rPr lang="en-US" sz="2400" dirty="0" smtClean="0">
                <a:solidFill>
                  <a:schemeClr val="dk1"/>
                </a:solidFill>
                <a:latin typeface="Verdana"/>
                <a:ea typeface="Verdana"/>
                <a:cs typeface="Verdana"/>
                <a:sym typeface="Verdana"/>
              </a:rPr>
              <a:t>.  </a:t>
            </a:r>
            <a:r>
              <a:rPr lang="en-US" sz="2400" dirty="0">
                <a:solidFill>
                  <a:schemeClr val="dk1"/>
                </a:solidFill>
                <a:latin typeface="Verdana"/>
                <a:ea typeface="Verdana"/>
                <a:cs typeface="Verdana"/>
                <a:sym typeface="Verdana"/>
              </a:rPr>
              <a:t>Accessed Nov 18, 2016. </a:t>
            </a:r>
          </a:p>
        </p:txBody>
      </p:sp>
      <p:sp>
        <p:nvSpPr>
          <p:cNvPr id="232" name="Shape 232"/>
          <p:cNvSpPr txBox="1"/>
          <p:nvPr/>
        </p:nvSpPr>
        <p:spPr>
          <a:xfrm>
            <a:off x="0" y="603504"/>
            <a:ext cx="91440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References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9144000" cy="3429000"/>
          </a:xfrm>
          <a:prstGeom prst="rect">
            <a:avLst/>
          </a:prstGeom>
          <a:solidFill>
            <a:srgbClr val="00723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0" y="3428998"/>
            <a:ext cx="9144000" cy="3435439"/>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968749" y="1982400"/>
            <a:ext cx="5206500" cy="14466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a:solidFill>
                  <a:schemeClr val="dk1"/>
                </a:solidFill>
                <a:latin typeface="Verdana"/>
                <a:ea typeface="Verdana"/>
                <a:cs typeface="Verdana"/>
                <a:sym typeface="Verdana"/>
              </a:rPr>
              <a:t>Zoonotic Disease Transmission</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59965"/>
            <a:ext cx="4228229" cy="2498033"/>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925" y="4055165"/>
            <a:ext cx="3289076" cy="28265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6" name="Shape 96"/>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Learning Objectives</a:t>
            </a:r>
          </a:p>
        </p:txBody>
      </p:sp>
      <p:sp>
        <p:nvSpPr>
          <p:cNvPr id="97" name="Shape 97"/>
          <p:cNvSpPr txBox="1"/>
          <p:nvPr/>
        </p:nvSpPr>
        <p:spPr>
          <a:xfrm>
            <a:off x="1719713" y="1729908"/>
            <a:ext cx="5692849" cy="2308200"/>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Explain the five routes of disease transmission.</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Give an example of a zoonotic disease that can be transmitted by each route.</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Describe how </a:t>
            </a:r>
            <a:r>
              <a:rPr lang="en-US" sz="2400" b="0" i="0" u="none" strike="noStrike" cap="none" dirty="0" smtClean="0">
                <a:solidFill>
                  <a:schemeClr val="dk1"/>
                </a:solidFill>
                <a:latin typeface="Verdana"/>
                <a:ea typeface="Verdana"/>
                <a:cs typeface="Verdana"/>
                <a:sym typeface="Verdana"/>
              </a:rPr>
              <a:t>influenza viruses are </a:t>
            </a:r>
            <a:r>
              <a:rPr lang="en-US" sz="2400" b="0" i="0" u="none" strike="noStrike" cap="none" dirty="0">
                <a:solidFill>
                  <a:schemeClr val="dk1"/>
                </a:solidFill>
                <a:latin typeface="Verdana"/>
                <a:ea typeface="Verdana"/>
                <a:cs typeface="Verdana"/>
                <a:sym typeface="Verdana"/>
              </a:rPr>
              <a:t>transmitted among animals and to humans.</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Explain ways to prevent each route of transmission.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192" y="5007384"/>
            <a:ext cx="2952380" cy="14984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3" name="Shape 103"/>
          <p:cNvSpPr txBox="1"/>
          <p:nvPr/>
        </p:nvSpPr>
        <p:spPr>
          <a:xfrm>
            <a:off x="304800" y="603504"/>
            <a:ext cx="8522676"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Five Routes of </a:t>
            </a:r>
          </a:p>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Disease Transmission</a:t>
            </a:r>
          </a:p>
        </p:txBody>
      </p:sp>
      <p:sp>
        <p:nvSpPr>
          <p:cNvPr id="104" name="Shape 104"/>
          <p:cNvSpPr txBox="1"/>
          <p:nvPr/>
        </p:nvSpPr>
        <p:spPr>
          <a:xfrm>
            <a:off x="3011276" y="1926943"/>
            <a:ext cx="3109723" cy="4423057"/>
          </a:xfrm>
          <a:prstGeom prst="rect">
            <a:avLst/>
          </a:prstGeom>
          <a:noFill/>
          <a:ln>
            <a:noFill/>
          </a:ln>
        </p:spPr>
        <p:txBody>
          <a:bodyPr lIns="91425" tIns="45700" rIns="91425" bIns="45700" anchor="t" anchorCtr="0">
            <a:noAutofit/>
          </a:bodyPr>
          <a:lstStyle/>
          <a:p>
            <a:pPr marL="342900" marR="0" lvl="0" indent="-342900" algn="l" rtl="0">
              <a:lnSpc>
                <a:spcPct val="250000"/>
              </a:lnSpc>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Direct </a:t>
            </a:r>
            <a:r>
              <a:rPr lang="en-US" sz="2400" b="0" i="0" u="none" strike="noStrike" cap="none" dirty="0" smtClean="0">
                <a:solidFill>
                  <a:schemeClr val="dk1"/>
                </a:solidFill>
                <a:latin typeface="Verdana"/>
                <a:ea typeface="Verdana"/>
                <a:cs typeface="Verdana"/>
                <a:sym typeface="Verdana"/>
              </a:rPr>
              <a:t>Contact</a:t>
            </a:r>
            <a:endParaRPr lang="en-US" sz="2400" b="0" i="0" u="none" strike="noStrike" cap="none" dirty="0">
              <a:solidFill>
                <a:schemeClr val="dk1"/>
              </a:solidFill>
              <a:latin typeface="Verdana"/>
              <a:ea typeface="Verdana"/>
              <a:cs typeface="Verdana"/>
              <a:sym typeface="Verdana"/>
            </a:endParaRPr>
          </a:p>
          <a:p>
            <a:pPr marL="342900" indent="-342900">
              <a:lnSpc>
                <a:spcPct val="250000"/>
              </a:lnSpc>
              <a:buClr>
                <a:schemeClr val="dk1"/>
              </a:buClr>
              <a:buSzPct val="100000"/>
              <a:buFont typeface="Verdana"/>
              <a:buAutoNum type="arabicPeriod"/>
            </a:pPr>
            <a:r>
              <a:rPr lang="en-US" sz="2400" dirty="0">
                <a:solidFill>
                  <a:schemeClr val="dk1"/>
                </a:solidFill>
                <a:latin typeface="Verdana"/>
                <a:ea typeface="Verdana"/>
                <a:cs typeface="Verdana"/>
                <a:sym typeface="Verdana"/>
              </a:rPr>
              <a:t>Indirect </a:t>
            </a:r>
            <a:r>
              <a:rPr lang="en-US" sz="2400" dirty="0" smtClean="0">
                <a:solidFill>
                  <a:schemeClr val="dk1"/>
                </a:solidFill>
                <a:latin typeface="Verdana"/>
                <a:ea typeface="Verdana"/>
                <a:cs typeface="Verdana"/>
                <a:sym typeface="Verdana"/>
              </a:rPr>
              <a:t>Contact</a:t>
            </a:r>
            <a:endParaRPr lang="en-US" sz="2400" dirty="0">
              <a:solidFill>
                <a:schemeClr val="dk1"/>
              </a:solidFill>
              <a:latin typeface="Verdana"/>
              <a:ea typeface="Verdana"/>
              <a:cs typeface="Verdana"/>
              <a:sym typeface="Verdana"/>
            </a:endParaRPr>
          </a:p>
          <a:p>
            <a:pPr marL="342900" marR="0" lvl="0" indent="-342900" algn="l" rtl="0">
              <a:lnSpc>
                <a:spcPct val="250000"/>
              </a:lnSpc>
              <a:spcBef>
                <a:spcPts val="0"/>
              </a:spcBef>
              <a:buClr>
                <a:schemeClr val="dk1"/>
              </a:buClr>
              <a:buSzPct val="100000"/>
              <a:buFont typeface="Verdana"/>
              <a:buAutoNum type="arabicPeriod"/>
            </a:pPr>
            <a:r>
              <a:rPr lang="en-US" sz="2400" b="0" i="0" u="none" strike="noStrike" cap="none" dirty="0" smtClean="0">
                <a:solidFill>
                  <a:schemeClr val="dk1"/>
                </a:solidFill>
                <a:latin typeface="Verdana"/>
                <a:ea typeface="Verdana"/>
                <a:cs typeface="Verdana"/>
                <a:sym typeface="Verdana"/>
              </a:rPr>
              <a:t>Aerosol/Droplet</a:t>
            </a:r>
          </a:p>
          <a:p>
            <a:pPr marL="342900" marR="0" lvl="0" indent="-342900" algn="l" rtl="0">
              <a:lnSpc>
                <a:spcPct val="250000"/>
              </a:lnSpc>
              <a:spcBef>
                <a:spcPts val="0"/>
              </a:spcBef>
              <a:buClr>
                <a:schemeClr val="dk1"/>
              </a:buClr>
              <a:buSzPct val="100000"/>
              <a:buFont typeface="Verdana"/>
              <a:buAutoNum type="arabicPeriod"/>
            </a:pPr>
            <a:r>
              <a:rPr lang="en-US" sz="2400" b="0" i="0" u="none" strike="noStrike" cap="none" dirty="0" smtClean="0">
                <a:solidFill>
                  <a:schemeClr val="dk1"/>
                </a:solidFill>
                <a:latin typeface="Verdana"/>
                <a:ea typeface="Verdana"/>
                <a:cs typeface="Verdana"/>
                <a:sym typeface="Verdana"/>
              </a:rPr>
              <a:t>Ingestion/Oral</a:t>
            </a:r>
            <a:endParaRPr lang="en-US" sz="2400" b="0" i="0" u="none" strike="noStrike" cap="none" dirty="0">
              <a:solidFill>
                <a:schemeClr val="dk1"/>
              </a:solidFill>
              <a:latin typeface="Verdana"/>
              <a:ea typeface="Verdana"/>
              <a:cs typeface="Verdana"/>
              <a:sym typeface="Verdana"/>
            </a:endParaRPr>
          </a:p>
          <a:p>
            <a:pPr marL="342900" marR="0" lvl="0" indent="-342900" algn="l" rtl="0">
              <a:lnSpc>
                <a:spcPct val="250000"/>
              </a:lnSpc>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Vectors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729" y="1835979"/>
            <a:ext cx="1206024" cy="9307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442" y="2912049"/>
            <a:ext cx="904518" cy="7865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228" y="3843920"/>
            <a:ext cx="1271568" cy="76031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3606" y="4749573"/>
            <a:ext cx="1140478" cy="65544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7321" y="5550354"/>
            <a:ext cx="1114261" cy="79964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2315" y="2050064"/>
            <a:ext cx="943845" cy="90451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9851" y="2812552"/>
            <a:ext cx="1035607" cy="1022499"/>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6943" y="3725558"/>
            <a:ext cx="485030" cy="1035606"/>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73232" y="4708369"/>
            <a:ext cx="1088043" cy="812755"/>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6943" y="5623327"/>
            <a:ext cx="471923" cy="7996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p:nvPr/>
        </p:nvSpPr>
        <p:spPr>
          <a:xfrm>
            <a:off x="304800" y="3175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1" name="Shape 111"/>
          <p:cNvSpPr txBox="1"/>
          <p:nvPr/>
        </p:nvSpPr>
        <p:spPr>
          <a:xfrm>
            <a:off x="0" y="603504"/>
            <a:ext cx="914399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Direct Contact</a:t>
            </a:r>
          </a:p>
        </p:txBody>
      </p:sp>
      <p:sp>
        <p:nvSpPr>
          <p:cNvPr id="112" name="Shape 112"/>
          <p:cNvSpPr txBox="1"/>
          <p:nvPr/>
        </p:nvSpPr>
        <p:spPr>
          <a:xfrm>
            <a:off x="412800" y="1311394"/>
            <a:ext cx="8318400" cy="1569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Verdana"/>
                <a:ea typeface="Verdana"/>
                <a:cs typeface="Verdana"/>
                <a:sym typeface="Verdana"/>
              </a:rPr>
              <a:t>Spread of pathogens through contact with an infected animal, its tissues, or its fluids by way of open wounds, mucous membranes (such as the lining of the digestive, respiratory, or urinary tracts), or scraped skin</a:t>
            </a:r>
          </a:p>
        </p:txBody>
      </p:sp>
      <p:pic>
        <p:nvPicPr>
          <p:cNvPr id="113" name="Shape 113"/>
          <p:cNvPicPr preferRelativeResize="0"/>
          <p:nvPr/>
        </p:nvPicPr>
        <p:blipFill rotWithShape="1">
          <a:blip r:embed="rId3">
            <a:alphaModFix/>
          </a:blip>
          <a:srcRect/>
          <a:stretch/>
        </p:blipFill>
        <p:spPr>
          <a:xfrm>
            <a:off x="2527300" y="3295650"/>
            <a:ext cx="4089399" cy="306704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9" name="Shape 119"/>
          <p:cNvSpPr txBox="1"/>
          <p:nvPr/>
        </p:nvSpPr>
        <p:spPr>
          <a:xfrm>
            <a:off x="0" y="603504"/>
            <a:ext cx="9143998"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Ways to Prevent </a:t>
            </a:r>
          </a:p>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Direct Contact Transmission</a:t>
            </a:r>
          </a:p>
        </p:txBody>
      </p:sp>
      <p:sp>
        <p:nvSpPr>
          <p:cNvPr id="120" name="Shape 120"/>
          <p:cNvSpPr txBox="1"/>
          <p:nvPr/>
        </p:nvSpPr>
        <p:spPr>
          <a:xfrm>
            <a:off x="1911737" y="2527400"/>
            <a:ext cx="5308800"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Isolate sick animals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Wear gloves when working with sick animals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Wash your hands after having contact with </a:t>
            </a:r>
            <a:r>
              <a:rPr lang="en-US" sz="2400" b="0" i="0" u="none" strike="noStrike" cap="none" dirty="0" smtClean="0">
                <a:solidFill>
                  <a:schemeClr val="dk1"/>
                </a:solidFill>
                <a:latin typeface="Verdana"/>
                <a:ea typeface="Verdana"/>
                <a:cs typeface="Verdana"/>
                <a:sym typeface="Verdana"/>
              </a:rPr>
              <a:t>animals or being in animal areas even if you did not touch the animals</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40" y="4831241"/>
            <a:ext cx="2491824" cy="16775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aphicFrame>
        <p:nvGraphicFramePr>
          <p:cNvPr id="126" name="Shape 126"/>
          <p:cNvGraphicFramePr/>
          <p:nvPr/>
        </p:nvGraphicFramePr>
        <p:xfrm>
          <a:off x="2339828" y="1628029"/>
          <a:ext cx="4452600" cy="3660620"/>
        </p:xfrm>
        <a:graphic>
          <a:graphicData uri="http://schemas.openxmlformats.org/drawingml/2006/table">
            <a:tbl>
              <a:tblPr firstRow="1" firstCol="1" bandRow="1">
                <a:noFill/>
                <a:tableStyleId>{EDC0929E-291C-49BB-A423-4787DFFE43C8}</a:tableStyleId>
              </a:tblPr>
              <a:tblGrid>
                <a:gridCol w="3337550">
                  <a:extLst>
                    <a:ext uri="{9D8B030D-6E8A-4147-A177-3AD203B41FA5}">
                      <a16:colId xmlns="" xmlns:a16="http://schemas.microsoft.com/office/drawing/2014/main" val="20000"/>
                    </a:ext>
                  </a:extLst>
                </a:gridCol>
                <a:gridCol w="1115050">
                  <a:extLst>
                    <a:ext uri="{9D8B030D-6E8A-4147-A177-3AD203B41FA5}">
                      <a16:colId xmlns="" xmlns:a16="http://schemas.microsoft.com/office/drawing/2014/main" val="20001"/>
                    </a:ext>
                  </a:extLst>
                </a:gridCol>
              </a:tblGrid>
              <a:tr h="351700">
                <a:tc>
                  <a:txBody>
                    <a:bodyPr/>
                    <a:lstStyle/>
                    <a:p>
                      <a:pPr marL="0" marR="0" lvl="0" indent="0" algn="ctr" rtl="0">
                        <a:spcBef>
                          <a:spcPts val="0"/>
                        </a:spcBef>
                        <a:buSzPct val="25000"/>
                        <a:buNone/>
                      </a:pPr>
                      <a:r>
                        <a:rPr lang="en-US" b="0">
                          <a:latin typeface="Verdana"/>
                          <a:ea typeface="Verdana"/>
                          <a:cs typeface="Verdana"/>
                          <a:sym typeface="Verdana"/>
                        </a:rPr>
                        <a:t>Disease</a:t>
                      </a:r>
                    </a:p>
                  </a:txBody>
                  <a:tcPr marL="68575" marR="68575" marT="34300" marB="34300" anchor="ctr">
                    <a:solidFill>
                      <a:srgbClr val="007236"/>
                    </a:solidFill>
                  </a:tcPr>
                </a:tc>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Direct Contact</a:t>
                      </a:r>
                    </a:p>
                  </a:txBody>
                  <a:tcPr marL="68575" marR="68575" marT="34300" marB="34300" anchor="ctr">
                    <a:solidFill>
                      <a:srgbClr val="007236"/>
                    </a:solidFill>
                  </a:tcPr>
                </a:tc>
                <a:extLst>
                  <a:ext uri="{0D108BD9-81ED-4DB2-BD59-A6C34878D82A}">
                    <a16:rowId xmlns="" xmlns:a16="http://schemas.microsoft.com/office/drawing/2014/main" val="10000"/>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Avian Influenza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1"/>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Campylobacteriosis</a:t>
                      </a:r>
                    </a:p>
                  </a:txBody>
                  <a:tcPr marL="68575" marR="68575" marT="34300" marB="34300">
                    <a:solidFill>
                      <a:srgbClr val="007236"/>
                    </a:solidFill>
                  </a:tcPr>
                </a:tc>
                <a:tc>
                  <a:txBody>
                    <a:bodyPr/>
                    <a:lstStyle/>
                    <a:p>
                      <a:pPr marL="0" marR="0" lvl="0" indent="0" algn="ctr" rtl="0">
                        <a:spcBef>
                          <a:spcPts val="0"/>
                        </a:spcBef>
                        <a:buSzPct val="25000"/>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2"/>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Contagious ecthyma</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3"/>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Cryptosporidiosis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4"/>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E. coli</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5"/>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Influenza A Virus of Swine Origin</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6"/>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Q fever</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7"/>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Ringworm</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8"/>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Salmonellosis</a:t>
                      </a:r>
                    </a:p>
                  </a:txBody>
                  <a:tcPr marL="68575" marR="68575" marT="34300" marB="34300">
                    <a:solidFill>
                      <a:srgbClr val="00723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5" name="Shape 155"/>
          <p:cNvSpPr txBox="1"/>
          <p:nvPr/>
        </p:nvSpPr>
        <p:spPr>
          <a:xfrm>
            <a:off x="0" y="603504"/>
            <a:ext cx="9144000"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Indirect Contact</a:t>
            </a:r>
            <a:endParaRPr lang="en-US" sz="4000" b="0" i="0" u="none" strike="noStrike" cap="none" dirty="0">
              <a:solidFill>
                <a:schemeClr val="dk1"/>
              </a:solidFill>
              <a:latin typeface="Verdana"/>
              <a:ea typeface="Verdana"/>
              <a:cs typeface="Verdana"/>
              <a:sym typeface="Verdana"/>
            </a:endParaRPr>
          </a:p>
        </p:txBody>
      </p:sp>
      <p:sp>
        <p:nvSpPr>
          <p:cNvPr id="156" name="Shape 156"/>
          <p:cNvSpPr txBox="1"/>
          <p:nvPr/>
        </p:nvSpPr>
        <p:spPr>
          <a:xfrm>
            <a:off x="444137" y="1509387"/>
            <a:ext cx="811845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Verdana"/>
                <a:ea typeface="Verdana"/>
                <a:cs typeface="Verdana"/>
                <a:sym typeface="Verdana"/>
              </a:rPr>
              <a:t>Spread of pathogens through </a:t>
            </a:r>
            <a:r>
              <a:rPr lang="en-US" sz="2400" b="0" i="0" u="none" strike="noStrike" cap="none" dirty="0" smtClean="0">
                <a:solidFill>
                  <a:schemeClr val="dk1"/>
                </a:solidFill>
                <a:latin typeface="Verdana"/>
                <a:ea typeface="Verdana"/>
                <a:cs typeface="Verdana"/>
                <a:sym typeface="Verdana"/>
              </a:rPr>
              <a:t>coming into contact with areas where animals live and roam, or objects or surfaces contaminated by an infected animal</a:t>
            </a:r>
          </a:p>
          <a:p>
            <a:pPr marL="0" marR="0" lvl="0" indent="0" algn="ctr" rtl="0">
              <a:spcBef>
                <a:spcPts val="0"/>
              </a:spcBef>
              <a:buSzPct val="25000"/>
              <a:buNone/>
            </a:pPr>
            <a:endParaRPr lang="en-US" sz="2400" dirty="0">
              <a:solidFill>
                <a:schemeClr val="dk1"/>
              </a:solidFill>
              <a:latin typeface="Verdana"/>
              <a:ea typeface="Verdana"/>
              <a:cs typeface="Verdana"/>
              <a:sym typeface="Verdana"/>
            </a:endParaRPr>
          </a:p>
          <a:p>
            <a:pPr marL="0" marR="0" lvl="0" indent="0" algn="ctr" rtl="0">
              <a:spcBef>
                <a:spcPts val="0"/>
              </a:spcBef>
              <a:buSzPct val="25000"/>
              <a:buNone/>
            </a:pPr>
            <a:r>
              <a:rPr lang="en-US" sz="2400" b="0" i="0" u="none" strike="noStrike" cap="none" dirty="0" smtClean="0">
                <a:solidFill>
                  <a:schemeClr val="dk1"/>
                </a:solidFill>
                <a:latin typeface="Verdana"/>
                <a:ea typeface="Verdana"/>
                <a:cs typeface="Verdana"/>
                <a:sym typeface="Verdana"/>
              </a:rPr>
              <a:t>Fomites are objects or surfaces that may become contaminated with pathogens. </a:t>
            </a:r>
            <a:endParaRPr lang="en-US" sz="2400" b="0" i="0" u="none" strike="noStrike" cap="none" dirty="0">
              <a:solidFill>
                <a:schemeClr val="dk1"/>
              </a:solidFill>
              <a:latin typeface="Verdana"/>
              <a:ea typeface="Verdana"/>
              <a:cs typeface="Verdana"/>
              <a:sym typeface="Verdana"/>
            </a:endParaRPr>
          </a:p>
        </p:txBody>
      </p:sp>
      <p:pic>
        <p:nvPicPr>
          <p:cNvPr id="157" name="Shape 157"/>
          <p:cNvPicPr preferRelativeResize="0"/>
          <p:nvPr/>
        </p:nvPicPr>
        <p:blipFill rotWithShape="1">
          <a:blip r:embed="rId3">
            <a:alphaModFix/>
          </a:blip>
          <a:srcRect t="10937"/>
          <a:stretch/>
        </p:blipFill>
        <p:spPr>
          <a:xfrm>
            <a:off x="2743200" y="3814353"/>
            <a:ext cx="3657600" cy="241662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1548</Words>
  <Application>Microsoft Office PowerPoint</Application>
  <PresentationFormat>On-screen Show (4:3)</PresentationFormat>
  <Paragraphs>250</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Articulate Light</vt:lpstr>
      <vt:lpstr>Calibri</vt:lpstr>
      <vt:lpstr>Microsoft Sans Serif</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Obbink, Kristen K [CFSPH]</dc:creator>
  <cp:lastModifiedBy>Canon, Abbey J [CFSPH]</cp:lastModifiedBy>
  <cp:revision>21</cp:revision>
  <dcterms:modified xsi:type="dcterms:W3CDTF">2018-08-10T15:41:40Z</dcterms:modified>
</cp:coreProperties>
</file>