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2"/>
  </p:notesMasterIdLst>
  <p:sldIdLst>
    <p:sldId id="284" r:id="rId3"/>
    <p:sldId id="286"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K9erhQGzNIakeOijFHeCzQ==" hashData="f5kFDjwXTQZK1x2DzGfbKa9Z6KbzW4btfCu/IzaM9s6iGIkYINtOJkF5UUAcvw9e2ZXRCJnUBM+4f+qoBeDOm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11" autoAdjust="0"/>
  </p:normalViewPr>
  <p:slideViewPr>
    <p:cSldViewPr snapToGrid="0">
      <p:cViewPr varScale="1">
        <p:scale>
          <a:sx n="80" d="100"/>
          <a:sy n="80" d="100"/>
        </p:scale>
        <p:origin x="14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87931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Calibri"/>
                <a:ea typeface="Calibri"/>
                <a:cs typeface="Calibri"/>
                <a:sym typeface="Calibri"/>
              </a:rPr>
              <a:t>Welcome to </a:t>
            </a:r>
            <a:r>
              <a:rPr lang="en-US" sz="1200" b="0" i="1" u="none" strike="noStrike" kern="1200" cap="none" dirty="0" smtClean="0">
                <a:solidFill>
                  <a:schemeClr val="dk1"/>
                </a:solidFill>
                <a:latin typeface="Calibri"/>
                <a:ea typeface="Calibri"/>
                <a:cs typeface="Calibri"/>
                <a:sym typeface="Calibri"/>
              </a:rPr>
              <a:t>Excellence in Exhibition: Preventing Disease in Animals and People</a:t>
            </a:r>
            <a:r>
              <a:rPr lang="en-US" sz="1200" b="0" i="0" u="none" strike="noStrike" kern="1200" cap="none" dirty="0" smtClean="0">
                <a:solidFill>
                  <a:schemeClr val="dk1"/>
                </a:solidFill>
                <a:latin typeface="Calibri"/>
                <a:ea typeface="Calibri"/>
                <a:cs typeface="Calibri"/>
                <a:sym typeface="Calibri"/>
              </a:rPr>
              <a:t>! </a:t>
            </a:r>
          </a:p>
          <a:p>
            <a:endParaRPr lang="en-US" sz="1200" b="0" i="0" u="none" strike="noStrike" kern="1200" cap="none" dirty="0" smtClean="0">
              <a:solidFill>
                <a:schemeClr val="dk1"/>
              </a:solidFill>
              <a:latin typeface="Calibri"/>
              <a:ea typeface="Calibri"/>
              <a:cs typeface="Calibri"/>
              <a:sym typeface="Calibri"/>
            </a:endParaRPr>
          </a:p>
          <a:p>
            <a:r>
              <a:rPr lang="en-US" sz="1200" b="0" i="0" u="none" strike="noStrike" kern="1200" cap="none" dirty="0" smtClean="0">
                <a:solidFill>
                  <a:schemeClr val="dk1"/>
                </a:solidFill>
                <a:latin typeface="Calibri"/>
                <a:ea typeface="Calibri"/>
                <a:cs typeface="Calibri"/>
                <a:sym typeface="Calibri"/>
              </a:rPr>
              <a:t>Animal agriculture is an important part of 4-H and FFA. Being a part of these organizations helps you gain knowledge about animals and develop responsibility, good sportsmanship, and confidence. However, there are many diseases that can be spread between people and animals, and knowing about these diseases is especially important because of the close contact that you have with your show animals. </a:t>
            </a:r>
          </a:p>
          <a:p>
            <a:endParaRPr lang="en-US" sz="1200" b="0" i="0" u="none" strike="noStrike" kern="1200" cap="none" dirty="0" smtClean="0">
              <a:solidFill>
                <a:schemeClr val="dk1"/>
              </a:solidFill>
              <a:latin typeface="Calibri"/>
              <a:ea typeface="Calibri"/>
              <a:cs typeface="Calibri"/>
              <a:sym typeface="Calibri"/>
            </a:endParaRPr>
          </a:p>
          <a:p>
            <a:r>
              <a:rPr lang="en-US" sz="1200" b="0" i="0" u="none" strike="noStrike" kern="1200" cap="none" dirty="0" smtClean="0">
                <a:solidFill>
                  <a:schemeClr val="dk1"/>
                </a:solidFill>
                <a:latin typeface="Calibri"/>
                <a:ea typeface="Calibri"/>
                <a:cs typeface="Calibri"/>
                <a:sym typeface="Calibri"/>
              </a:rPr>
              <a:t>This course was created to teach you how to keep yourself and your animals safe and healthy so that you can continue to enjoy showing and teaching others about animal agriculture.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6028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51" name="Shape 151"/>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4117723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5547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5" name="Shape 16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46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7144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2707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6" name="Shape 1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8205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smtClean="0"/>
              <a:t>Photo Sources: USFWS (left) and</a:t>
            </a:r>
            <a:r>
              <a:rPr lang="en-US" baseline="0" dirty="0" smtClean="0"/>
              <a:t> Clint May, Iowa State University (right)</a:t>
            </a:r>
            <a:endParaRPr dirty="0"/>
          </a:p>
        </p:txBody>
      </p:sp>
      <p:sp>
        <p:nvSpPr>
          <p:cNvPr id="193" name="Shape 1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0265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9095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People who live or work on farms with animals are at risk of infection with zoonotic diseases. Many of the biosecurity practices listed earlier not only protect animal health but also prevent the spread of zoonoses to humans. There are other measures that can be taken to prevent disease spread to humans as well. </a:t>
            </a:r>
          </a:p>
        </p:txBody>
      </p:sp>
      <p:sp>
        <p:nvSpPr>
          <p:cNvPr id="210" name="Shape 21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629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NIOSH (National Institute for Occupational Safety and Health) Hierarchy of Controls is a system that can be used to reduce or eliminate exposures to hazards. Actions at the top are the most effective methods and actions at the bottom are the least effective.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Elimination means to physically remove the hazard.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Substitution is to replace the hazard. Elimination and substitution are often not options when </a:t>
            </a:r>
            <a:r>
              <a:rPr lang="en-US" sz="1200" b="0" i="0" u="none" strike="noStrike" cap="none" dirty="0" err="1">
                <a:solidFill>
                  <a:schemeClr val="dk1"/>
                </a:solidFill>
                <a:latin typeface="Calibri"/>
                <a:ea typeface="Calibri"/>
                <a:cs typeface="Calibri"/>
                <a:sym typeface="Calibri"/>
              </a:rPr>
              <a:t>zoonoses</a:t>
            </a:r>
            <a:r>
              <a:rPr lang="en-US" sz="1200" b="0" i="0" u="none" strike="noStrike" cap="none" dirty="0">
                <a:solidFill>
                  <a:schemeClr val="dk1"/>
                </a:solidFill>
                <a:latin typeface="Calibri"/>
                <a:ea typeface="Calibri"/>
                <a:cs typeface="Calibri"/>
                <a:sym typeface="Calibri"/>
              </a:rPr>
              <a:t> are the hazard.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Engineering controls means to isolate people from the hazard. Examples of engineering controls could be to put sick animals in isolation and to restrict the number of people who have contact with sick animals. </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Administrative controls deals with changing the way people work. Examples of administrative controls relating to </a:t>
            </a:r>
            <a:r>
              <a:rPr lang="en-US" sz="1200" b="0" i="0" u="none" strike="noStrike" cap="none" dirty="0" err="1">
                <a:solidFill>
                  <a:schemeClr val="dk1"/>
                </a:solidFill>
                <a:latin typeface="Calibri"/>
                <a:ea typeface="Calibri"/>
                <a:cs typeface="Calibri"/>
                <a:sym typeface="Calibri"/>
              </a:rPr>
              <a:t>zoonoses</a:t>
            </a:r>
            <a:r>
              <a:rPr lang="en-US" sz="1200" b="0" i="0" u="none" strike="noStrike" cap="none" dirty="0">
                <a:solidFill>
                  <a:schemeClr val="dk1"/>
                </a:solidFill>
                <a:latin typeface="Calibri"/>
                <a:ea typeface="Calibri"/>
                <a:cs typeface="Calibri"/>
                <a:sym typeface="Calibri"/>
              </a:rPr>
              <a:t> are: do not eat or drink in animal areas, wash your hands after contact with animals, and cover any open wounds when working with animals.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PPE means to protect the worker with personal protective equipment. Gloves, protective outerwear, and respiratory protection are examples of PPE.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Source: https://www.cdc.gov/niosh/topics/hierarchy/ </a:t>
            </a:r>
            <a:endParaRPr lang="en-US" sz="1200" b="0" i="0" u="none" strike="noStrike" cap="none" dirty="0">
              <a:solidFill>
                <a:schemeClr val="dk1"/>
              </a:solidFill>
              <a:latin typeface="Calibri"/>
              <a:ea typeface="Calibri"/>
              <a:cs typeface="Calibri"/>
              <a:sym typeface="Calibri"/>
            </a:endParaRPr>
          </a:p>
        </p:txBody>
      </p:sp>
      <p:sp>
        <p:nvSpPr>
          <p:cNvPr id="217" name="Shape 21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739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Photos sources</a:t>
            </a:r>
            <a:r>
              <a:rPr lang="en-US" baseline="0" dirty="0" smtClean="0"/>
              <a:t> located in online version of lessons at www.bluenotflu.org </a:t>
            </a: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2</a:t>
            </a:fld>
            <a:endParaRPr lang="en-US" sz="1200">
              <a:latin typeface="Calibri"/>
              <a:ea typeface="Calibri"/>
              <a:cs typeface="Calibri"/>
              <a:sym typeface="Calibri"/>
            </a:endParaRPr>
          </a:p>
        </p:txBody>
      </p:sp>
    </p:spTree>
    <p:extLst>
      <p:ext uri="{BB962C8B-B14F-4D97-AF65-F5344CB8AC3E}">
        <p14:creationId xmlns:p14="http://schemas.microsoft.com/office/powerpoint/2010/main" val="3480676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4" name="Shape 2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2108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933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312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44" name="Shape 2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1113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Non-animal areas are areas where visitors have no contact with animals. Food and beverages can be allowed in these areas. Hand washing stations should be available and accessible to all visitors.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Photo Source: https://pixabay.com/en/elkhart-indiana-in-county-fair-732474/ </a:t>
            </a:r>
            <a:endParaRPr lang="en-US" sz="1200" b="0" i="0" u="none" strike="noStrike" cap="none" dirty="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8777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Transition areas are those located between animal and non-animal areas. Signs should be posted telling visitors that they are about to enter an animal area and that things like food, strollers, and toys are not allowed in the animal area. The signs should notify visitors </a:t>
            </a:r>
            <a:r>
              <a:rPr lang="en-US" dirty="0"/>
              <a:t>of </a:t>
            </a:r>
            <a:r>
              <a:rPr lang="en-US" sz="1200" b="0" i="0" u="none" strike="noStrike" cap="none" dirty="0">
                <a:solidFill>
                  <a:schemeClr val="dk1"/>
                </a:solidFill>
                <a:latin typeface="Calibri"/>
                <a:ea typeface="Calibri"/>
                <a:cs typeface="Calibri"/>
                <a:sym typeface="Calibri"/>
              </a:rPr>
              <a:t>the risks associated with animal contact. They should also tell visitors to wash their hands when leaving the animal area. The signs should show the correct hand washing procedure and should be made available in multiple languages if necessary. Hand washing stations should be </a:t>
            </a:r>
            <a:r>
              <a:rPr lang="en-US" sz="1200" b="0" i="0" u="none" strike="noStrike" cap="none" dirty="0" smtClean="0">
                <a:solidFill>
                  <a:schemeClr val="dk1"/>
                </a:solidFill>
                <a:latin typeface="Calibri"/>
                <a:ea typeface="Calibri"/>
                <a:cs typeface="Calibri"/>
                <a:sym typeface="Calibri"/>
              </a:rPr>
              <a:t>available in transition areas. </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Photo Sources: </a:t>
            </a:r>
            <a:r>
              <a:rPr lang="en-US" sz="1200" b="0" i="0" u="none" strike="noStrike" cap="none" dirty="0" err="1" smtClean="0">
                <a:solidFill>
                  <a:schemeClr val="dk1"/>
                </a:solidFill>
                <a:latin typeface="Calibri"/>
                <a:ea typeface="Calibri"/>
                <a:cs typeface="Calibri"/>
                <a:sym typeface="Calibri"/>
              </a:rPr>
              <a:t>Danelle</a:t>
            </a:r>
            <a:r>
              <a:rPr lang="en-US" sz="1200" b="0" i="0" u="none" strike="noStrike" cap="none" dirty="0" smtClean="0">
                <a:solidFill>
                  <a:schemeClr val="dk1"/>
                </a:solidFill>
                <a:latin typeface="Calibri"/>
                <a:ea typeface="Calibri"/>
                <a:cs typeface="Calibri"/>
                <a:sym typeface="Calibri"/>
              </a:rPr>
              <a:t> </a:t>
            </a:r>
            <a:r>
              <a:rPr lang="en-US" sz="1200" b="0" i="0" u="none" strike="noStrike" cap="none" dirty="0" err="1" smtClean="0">
                <a:solidFill>
                  <a:schemeClr val="dk1"/>
                </a:solidFill>
                <a:latin typeface="Calibri"/>
                <a:ea typeface="Calibri"/>
                <a:cs typeface="Calibri"/>
                <a:sym typeface="Calibri"/>
              </a:rPr>
              <a:t>Bickett</a:t>
            </a:r>
            <a:r>
              <a:rPr lang="en-US" sz="1200" b="0" i="0" u="none" strike="noStrike" cap="none" dirty="0" smtClean="0">
                <a:solidFill>
                  <a:schemeClr val="dk1"/>
                </a:solidFill>
                <a:latin typeface="Calibri"/>
                <a:ea typeface="Calibri"/>
                <a:cs typeface="Calibri"/>
                <a:sym typeface="Calibri"/>
              </a:rPr>
              <a:t>-Weddle,</a:t>
            </a:r>
            <a:r>
              <a:rPr lang="en-US" sz="1200" b="0" i="0" u="none" strike="noStrike" cap="none" baseline="0" dirty="0" smtClean="0">
                <a:solidFill>
                  <a:schemeClr val="dk1"/>
                </a:solidFill>
                <a:latin typeface="Calibri"/>
                <a:ea typeface="Calibri"/>
                <a:cs typeface="Calibri"/>
                <a:sym typeface="Calibri"/>
              </a:rPr>
              <a:t> Iowa State University (both)</a:t>
            </a:r>
            <a:endParaRPr lang="en-US" sz="1200" b="0" i="0" u="none" strike="noStrike" cap="none" dirty="0">
              <a:solidFill>
                <a:schemeClr val="dk1"/>
              </a:solidFill>
              <a:latin typeface="Calibri"/>
              <a:ea typeface="Calibri"/>
              <a:cs typeface="Calibri"/>
              <a:sym typeface="Calibri"/>
            </a:endParaRPr>
          </a:p>
        </p:txBody>
      </p:sp>
      <p:sp>
        <p:nvSpPr>
          <p:cNvPr id="260" name="Shape 26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5521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Animal areas are areas where people may have animal contact. Manure and soiled bedding should be promptly removed from these areas. The public should not have direct contact with manure or dirty surfaces. Feed should be covered and stored in sealed containers. There should be no strollers, toys, etc. brought into an animal area. You should avoid eating, drinking, and sleeping in these areas. After the animals </a:t>
            </a:r>
            <a:r>
              <a:rPr lang="en-US" sz="1200" b="0" i="0" u="none" strike="noStrike" cap="none" dirty="0" smtClean="0">
                <a:solidFill>
                  <a:schemeClr val="dk1"/>
                </a:solidFill>
                <a:latin typeface="Calibri"/>
                <a:ea typeface="Calibri"/>
                <a:cs typeface="Calibri"/>
                <a:sym typeface="Calibri"/>
              </a:rPr>
              <a:t>leave</a:t>
            </a:r>
            <a:r>
              <a:rPr lang="en-US" sz="1200" b="0" i="0" u="none" strike="noStrike" cap="none" dirty="0">
                <a:solidFill>
                  <a:schemeClr val="dk1"/>
                </a:solidFill>
                <a:latin typeface="Calibri"/>
                <a:ea typeface="Calibri"/>
                <a:cs typeface="Calibri"/>
                <a:sym typeface="Calibri"/>
              </a:rPr>
              <a:t>, the area needs to be cleaned and disinfected</a:t>
            </a:r>
            <a:r>
              <a:rPr lang="en-US" sz="1200" b="0" i="0" u="none" strike="noStrike" cap="none" dirty="0" smtClean="0">
                <a:solidFill>
                  <a:schemeClr val="dk1"/>
                </a:solidFill>
                <a:latin typeface="Calibri"/>
                <a:ea typeface="Calibri"/>
                <a:cs typeface="Calibri"/>
                <a:sym typeface="Calibri"/>
              </a:rPr>
              <a:t>.</a:t>
            </a:r>
          </a:p>
          <a:p>
            <a:pPr marL="0" marR="0" lvl="0" indent="0" algn="l" rtl="0">
              <a:spcBef>
                <a:spcPts val="0"/>
              </a:spcBef>
              <a:buSzPct val="25000"/>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Photo Source:</a:t>
            </a:r>
            <a:r>
              <a:rPr lang="en-US" sz="1200" b="0" i="0" u="none" strike="noStrike" cap="none" baseline="0" dirty="0" smtClean="0">
                <a:solidFill>
                  <a:schemeClr val="dk1"/>
                </a:solidFill>
                <a:latin typeface="Calibri"/>
                <a:ea typeface="Calibri"/>
                <a:cs typeface="Calibri"/>
                <a:sym typeface="Calibri"/>
              </a:rPr>
              <a:t> Tessa Klein, Iowa State University</a:t>
            </a:r>
            <a:endParaRPr lang="en-US" sz="1200" b="0" i="0" u="none" strike="noStrike" cap="none" dirty="0">
              <a:solidFill>
                <a:schemeClr val="dk1"/>
              </a:solidFill>
              <a:latin typeface="Calibri"/>
              <a:ea typeface="Calibri"/>
              <a:cs typeface="Calibri"/>
              <a:sym typeface="Calibri"/>
            </a:endParaRPr>
          </a:p>
        </p:txBody>
      </p:sp>
      <p:sp>
        <p:nvSpPr>
          <p:cNvPr id="269" name="Shape 26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8128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smtClean="0"/>
              <a:t>Photo Source: Brittney</a:t>
            </a:r>
            <a:r>
              <a:rPr lang="en-US" baseline="0" dirty="0" smtClean="0"/>
              <a:t> Nelson, Iowa State University</a:t>
            </a:r>
            <a:endParaRPr dirty="0"/>
          </a:p>
        </p:txBody>
      </p:sp>
      <p:sp>
        <p:nvSpPr>
          <p:cNvPr id="276" name="Shape 2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7824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smtClean="0"/>
              <a:t>Photo Source: Brittney Nelson, Iowa State University</a:t>
            </a:r>
            <a:endParaRPr dirty="0"/>
          </a:p>
        </p:txBody>
      </p:sp>
      <p:sp>
        <p:nvSpPr>
          <p:cNvPr id="285" name="Shape 28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extLst>
      <p:ext uri="{BB962C8B-B14F-4D97-AF65-F5344CB8AC3E}">
        <p14:creationId xmlns:p14="http://schemas.microsoft.com/office/powerpoint/2010/main" val="2224155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93" name="Shape 2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09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smtClean="0">
                <a:solidFill>
                  <a:schemeClr val="dk1"/>
                </a:solidFill>
                <a:latin typeface="Calibri"/>
                <a:ea typeface="Calibri"/>
                <a:cs typeface="Calibri"/>
                <a:sym typeface="Calibri"/>
              </a:rPr>
              <a:t>You’ve now learned about the different ways that diseases can be spread. Lesson 3 will teach you about ways to prevent disease spread on your farm and at exhibitions. Working with and showing your animals is a fun and rewarding experience. By practicing the prevention measures you will learn about in this lesson, you can make sure that both you and your animals stay healthy. </a:t>
            </a:r>
          </a:p>
          <a:p>
            <a:pPr lvl="0">
              <a:spcBef>
                <a:spcPts val="0"/>
              </a:spcBef>
              <a:buNone/>
            </a:pPr>
            <a:endParaRPr dirty="0"/>
          </a:p>
        </p:txBody>
      </p:sp>
      <p:sp>
        <p:nvSpPr>
          <p:cNvPr id="86" name="Shape 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63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9923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0" name="Shape 1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5767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122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smtClean="0"/>
              <a:t>Source: Locke </a:t>
            </a:r>
            <a:r>
              <a:rPr lang="en-US" dirty="0" err="1" smtClean="0"/>
              <a:t>Karriker</a:t>
            </a:r>
            <a:r>
              <a:rPr lang="en-US" dirty="0" smtClean="0"/>
              <a:t>, ISU VDPAM</a:t>
            </a:r>
            <a:endParaRPr dirty="0"/>
          </a:p>
        </p:txBody>
      </p:sp>
      <p:sp>
        <p:nvSpPr>
          <p:cNvPr id="115" name="Shape 11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237871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6" name="Shape 13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085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smtClean="0"/>
              <a:t>Photo</a:t>
            </a:r>
            <a:r>
              <a:rPr lang="en-US" baseline="0" dirty="0" smtClean="0"/>
              <a:t> Source: </a:t>
            </a:r>
            <a:r>
              <a:rPr lang="en-US" baseline="0" dirty="0" err="1" smtClean="0"/>
              <a:t>Danelle</a:t>
            </a:r>
            <a:r>
              <a:rPr lang="en-US" baseline="0" dirty="0" smtClean="0"/>
              <a:t> </a:t>
            </a:r>
            <a:r>
              <a:rPr lang="en-US" baseline="0" dirty="0" err="1" smtClean="0"/>
              <a:t>Bickett</a:t>
            </a:r>
            <a:r>
              <a:rPr lang="en-US" baseline="0" dirty="0" smtClean="0"/>
              <a:t>-Weddle, Iowa State University</a:t>
            </a:r>
            <a:endParaRPr dirty="0"/>
          </a:p>
        </p:txBody>
      </p:sp>
      <p:sp>
        <p:nvSpPr>
          <p:cNvPr id="142" name="Shape 1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9062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2"/>
            <a:ext cx="77724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1122362"/>
            <a:ext cx="7772400" cy="23877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 name="Shape 17"/>
          <p:cNvSpPr txBox="1">
            <a:spLocks noGrp="1"/>
          </p:cNvSpPr>
          <p:nvPr>
            <p:ph type="subTitle" idx="1"/>
          </p:nvPr>
        </p:nvSpPr>
        <p:spPr>
          <a:xfrm>
            <a:off x="1143000" y="3602037"/>
            <a:ext cx="6858000" cy="1655700"/>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51976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0889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7" name="Shape 27"/>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35468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23887" y="1709739"/>
            <a:ext cx="7886700" cy="28527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3" name="Shape 33"/>
          <p:cNvSpPr txBox="1">
            <a:spLocks noGrp="1"/>
          </p:cNvSpPr>
          <p:nvPr>
            <p:ph type="body" idx="1"/>
          </p:nvPr>
        </p:nvSpPr>
        <p:spPr>
          <a:xfrm>
            <a:off x="623887" y="4589464"/>
            <a:ext cx="7886700" cy="15003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16054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9" name="Shape 39"/>
          <p:cNvSpPr txBox="1">
            <a:spLocks noGrp="1"/>
          </p:cNvSpPr>
          <p:nvPr>
            <p:ph type="body" idx="1"/>
          </p:nvPr>
        </p:nvSpPr>
        <p:spPr>
          <a:xfrm>
            <a:off x="628650" y="1825625"/>
            <a:ext cx="38862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29150" y="1825625"/>
            <a:ext cx="38862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4213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29841"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6" name="Shape 46"/>
          <p:cNvSpPr txBox="1">
            <a:spLocks noGrp="1"/>
          </p:cNvSpPr>
          <p:nvPr>
            <p:ph type="body" idx="1"/>
          </p:nvPr>
        </p:nvSpPr>
        <p:spPr>
          <a:xfrm>
            <a:off x="629841" y="1681163"/>
            <a:ext cx="38682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9841" y="2505075"/>
            <a:ext cx="38682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29150" y="1681163"/>
            <a:ext cx="3887400" cy="82380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29150" y="2505075"/>
            <a:ext cx="3887400" cy="36846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89439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5" name="Shape 55"/>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57267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299"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0" name="Shape 60"/>
          <p:cNvSpPr txBox="1">
            <a:spLocks noGrp="1"/>
          </p:cNvSpPr>
          <p:nvPr>
            <p:ph type="body" idx="1"/>
          </p:nvPr>
        </p:nvSpPr>
        <p:spPr>
          <a:xfrm>
            <a:off x="3887391" y="987425"/>
            <a:ext cx="4629300" cy="4873500"/>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299"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9915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299" cy="160020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7" name="Shape 67"/>
          <p:cNvSpPr>
            <a:spLocks noGrp="1"/>
          </p:cNvSpPr>
          <p:nvPr>
            <p:ph type="pic" idx="2"/>
          </p:nvPr>
        </p:nvSpPr>
        <p:spPr>
          <a:xfrm>
            <a:off x="3887391" y="987425"/>
            <a:ext cx="4629300" cy="4873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299" cy="381150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2631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4" name="Shape 74"/>
          <p:cNvSpPr txBox="1">
            <a:spLocks noGrp="1"/>
          </p:cNvSpPr>
          <p:nvPr>
            <p:ph type="body" idx="1"/>
          </p:nvPr>
        </p:nvSpPr>
        <p:spPr>
          <a:xfrm rot="5400000">
            <a:off x="2396400" y="57875"/>
            <a:ext cx="4351200" cy="78867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3522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600" y="2285275"/>
            <a:ext cx="5811900" cy="19716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0" name="Shape 80"/>
          <p:cNvSpPr txBox="1">
            <a:spLocks noGrp="1"/>
          </p:cNvSpPr>
          <p:nvPr>
            <p:ph type="body" idx="1"/>
          </p:nvPr>
        </p:nvSpPr>
        <p:spPr>
          <a:xfrm rot="5400000">
            <a:off x="623025" y="370675"/>
            <a:ext cx="5811900" cy="58008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3089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23887" y="1709739"/>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623887" y="4589464"/>
            <a:ext cx="7886700"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29841"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629841"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2"/>
          </p:nvPr>
        </p:nvSpPr>
        <p:spPr>
          <a:xfrm>
            <a:off x="629841"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3"/>
          </p:nvPr>
        </p:nvSpPr>
        <p:spPr>
          <a:xfrm>
            <a:off x="4629150"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4"/>
          </p:nvPr>
        </p:nvSpPr>
        <p:spPr>
          <a:xfrm>
            <a:off x="4629150"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5"/>
            <a:ext cx="7886700" cy="13257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 name="Shape 11"/>
          <p:cNvSpPr txBox="1">
            <a:spLocks noGrp="1"/>
          </p:cNvSpPr>
          <p:nvPr>
            <p:ph type="body" idx="1"/>
          </p:nvPr>
        </p:nvSpPr>
        <p:spPr>
          <a:xfrm>
            <a:off x="628650" y="1825625"/>
            <a:ext cx="7886700" cy="4351200"/>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09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6789518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fsph.iastate.ed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nasphv.org/Documents/Influenza_Transmission_at_Swine_Exhibitions_2016.pdf" TargetMode="External"/><Relationship Id="rId4" Type="http://schemas.openxmlformats.org/officeDocument/2006/relationships/hyperlink" Target="http://nasphv.org/Documents/AnimalContactCompendium2013.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4572000" y="6119336"/>
            <a:ext cx="4572000" cy="738664"/>
          </a:xfrm>
          <a:prstGeom prst="rect">
            <a:avLst/>
          </a:prstGeom>
        </p:spPr>
        <p:txBody>
          <a:bodyPr>
            <a:spAutoFit/>
          </a:bodyPr>
          <a:lstStyle/>
          <a:p>
            <a:pPr algn="ctr"/>
            <a:r>
              <a:rPr lang="en-US" dirty="0">
                <a:latin typeface="Verdana" panose="020B0604030504040204" pitchFamily="34" charset="0"/>
                <a:ea typeface="Verdana" panose="020B0604030504040204" pitchFamily="34" charset="0"/>
                <a:cs typeface="Verdana" panose="020B0604030504040204" pitchFamily="34" charset="0"/>
              </a:rPr>
              <a:t>This PowerPoint is a supplement to Lesson </a:t>
            </a:r>
            <a:r>
              <a:rPr lang="en-US" dirty="0" smtClean="0">
                <a:latin typeface="Verdana" panose="020B0604030504040204" pitchFamily="34" charset="0"/>
                <a:ea typeface="Verdana" panose="020B0604030504040204" pitchFamily="34" charset="0"/>
                <a:cs typeface="Verdana" panose="020B0604030504040204" pitchFamily="34" charset="0"/>
              </a:rPr>
              <a:t>3 </a:t>
            </a:r>
            <a:r>
              <a:rPr lang="en-US" dirty="0">
                <a:latin typeface="Verdana" panose="020B0604030504040204" pitchFamily="34" charset="0"/>
                <a:ea typeface="Verdana" panose="020B0604030504040204" pitchFamily="34" charset="0"/>
                <a:cs typeface="Verdana" panose="020B0604030504040204" pitchFamily="34" charset="0"/>
              </a:rPr>
              <a:t>of the </a:t>
            </a:r>
            <a:r>
              <a:rPr lang="en-US" i="1" dirty="0">
                <a:latin typeface="Verdana" panose="020B0604030504040204" pitchFamily="34" charset="0"/>
                <a:ea typeface="Verdana" panose="020B0604030504040204" pitchFamily="34" charset="0"/>
                <a:cs typeface="Verdana" panose="020B0604030504040204" pitchFamily="34" charset="0"/>
              </a:rPr>
              <a:t>Excellence in Exhibition: Preventing Disease in Animals and People</a:t>
            </a:r>
            <a:r>
              <a:rPr lang="en-US" dirty="0">
                <a:latin typeface="Verdana" panose="020B0604030504040204" pitchFamily="34" charset="0"/>
                <a:ea typeface="Verdana" panose="020B0604030504040204" pitchFamily="34" charset="0"/>
                <a:cs typeface="Verdana" panose="020B0604030504040204" pitchFamily="34" charset="0"/>
              </a:rPr>
              <a:t> course. </a:t>
            </a:r>
          </a:p>
        </p:txBody>
      </p:sp>
    </p:spTree>
    <p:extLst>
      <p:ext uri="{BB962C8B-B14F-4D97-AF65-F5344CB8AC3E}">
        <p14:creationId xmlns:p14="http://schemas.microsoft.com/office/powerpoint/2010/main" val="3386661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p:nvPr/>
        </p:nvSpPr>
        <p:spPr>
          <a:xfrm>
            <a:off x="304800" y="304800"/>
            <a:ext cx="8522700" cy="6306900"/>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54" name="Shape 154"/>
          <p:cNvSpPr txBox="1"/>
          <p:nvPr/>
        </p:nvSpPr>
        <p:spPr>
          <a:xfrm>
            <a:off x="303822" y="603504"/>
            <a:ext cx="8523600" cy="708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Farm Entrance and Perimeter</a:t>
            </a:r>
          </a:p>
        </p:txBody>
      </p:sp>
      <p:sp>
        <p:nvSpPr>
          <p:cNvPr id="155" name="Shape 155"/>
          <p:cNvSpPr txBox="1"/>
          <p:nvPr/>
        </p:nvSpPr>
        <p:spPr>
          <a:xfrm>
            <a:off x="1047545" y="1610208"/>
            <a:ext cx="7036153" cy="27885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Limit contact between your animals and outside animals in</a:t>
            </a:r>
            <a:r>
              <a:rPr lang="en-US" sz="2400" dirty="0">
                <a:solidFill>
                  <a:schemeClr val="dk1"/>
                </a:solidFill>
                <a:latin typeface="Verdana"/>
                <a:ea typeface="Verdana"/>
                <a:cs typeface="Verdana"/>
                <a:sym typeface="Verdana"/>
              </a:rPr>
              <a:t>cluding:</a:t>
            </a:r>
          </a:p>
          <a:p>
            <a:pPr marL="800100" marR="0" lvl="1" indent="-33020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Neighbors’ livestock</a:t>
            </a:r>
          </a:p>
          <a:p>
            <a:pPr marL="800100" marR="0" lvl="1" indent="-330200" algn="l" rtl="0">
              <a:spcBef>
                <a:spcPts val="0"/>
              </a:spcBef>
              <a:buClr>
                <a:schemeClr val="dk1"/>
              </a:buClr>
              <a:buSzPct val="100000"/>
              <a:buFont typeface="Verdana"/>
              <a:buChar char="○"/>
            </a:pPr>
            <a:r>
              <a:rPr lang="en-US" sz="2200" b="0" i="0" u="none" strike="noStrike" cap="none" dirty="0" smtClean="0">
                <a:solidFill>
                  <a:schemeClr val="dk1"/>
                </a:solidFill>
                <a:latin typeface="Verdana"/>
                <a:ea typeface="Verdana"/>
                <a:cs typeface="Verdana"/>
                <a:sym typeface="Verdana"/>
              </a:rPr>
              <a:t>Rodents, wildlife, and other animals</a:t>
            </a:r>
          </a:p>
          <a:p>
            <a:pPr marL="800100" marR="0" lvl="1" indent="-330200" algn="l" rtl="0">
              <a:spcBef>
                <a:spcPts val="0"/>
              </a:spcBef>
              <a:buClr>
                <a:schemeClr val="dk1"/>
              </a:buClr>
              <a:buSzPct val="100000"/>
              <a:buFont typeface="Verdana"/>
              <a:buChar char="○"/>
            </a:pPr>
            <a:r>
              <a:rPr lang="en-US" sz="2200" dirty="0" smtClean="0">
                <a:solidFill>
                  <a:schemeClr val="dk1"/>
                </a:solidFill>
                <a:latin typeface="Verdana"/>
                <a:ea typeface="Verdana"/>
                <a:cs typeface="Verdana"/>
                <a:sym typeface="Verdana"/>
              </a:rPr>
              <a:t>Birds</a:t>
            </a:r>
            <a:endParaRPr lang="en-US" sz="2200" b="0" i="0" u="none" strike="noStrike" cap="none" dirty="0">
              <a:solidFill>
                <a:schemeClr val="dk1"/>
              </a:solidFill>
              <a:latin typeface="Verdana"/>
              <a:ea typeface="Verdana"/>
              <a:cs typeface="Verdana"/>
              <a:sym typeface="Verdana"/>
            </a:endParaRPr>
          </a:p>
          <a:p>
            <a:pPr marL="800100" marR="0" lvl="1" indent="-330200" algn="l" rtl="0">
              <a:spcBef>
                <a:spcPts val="0"/>
              </a:spcBef>
              <a:buClr>
                <a:schemeClr val="dk1"/>
              </a:buClr>
              <a:buSzPct val="100000"/>
              <a:buFont typeface="Verdana"/>
              <a:buChar char="○"/>
            </a:pPr>
            <a:r>
              <a:rPr lang="en-US" sz="2200" b="0" i="0" u="none" strike="noStrike" cap="none" dirty="0" smtClean="0">
                <a:solidFill>
                  <a:schemeClr val="dk1"/>
                </a:solidFill>
                <a:latin typeface="Verdana"/>
                <a:ea typeface="Verdana"/>
                <a:cs typeface="Verdana"/>
                <a:sym typeface="Verdana"/>
              </a:rPr>
              <a:t>Dogs, cats, and other pets </a:t>
            </a:r>
            <a:r>
              <a:rPr lang="en-US" sz="2200" b="0" i="0" u="none" strike="noStrike" cap="none" dirty="0">
                <a:solidFill>
                  <a:schemeClr val="dk1"/>
                </a:solidFill>
                <a:latin typeface="Verdana"/>
                <a:ea typeface="Verdana"/>
                <a:cs typeface="Verdana"/>
                <a:sym typeface="Verdana"/>
              </a:rPr>
              <a:t>that are free </a:t>
            </a:r>
            <a:r>
              <a:rPr lang="en-US" sz="2200" b="0" i="0" u="none" strike="noStrike" cap="none" dirty="0" smtClean="0">
                <a:solidFill>
                  <a:schemeClr val="dk1"/>
                </a:solidFill>
                <a:latin typeface="Verdana"/>
                <a:ea typeface="Verdana"/>
                <a:cs typeface="Verdana"/>
                <a:sym typeface="Verdana"/>
              </a:rPr>
              <a:t/>
            </a:r>
            <a:br>
              <a:rPr lang="en-US" sz="2200" b="0" i="0" u="none" strike="noStrike" cap="none" dirty="0" smtClean="0">
                <a:solidFill>
                  <a:schemeClr val="dk1"/>
                </a:solidFill>
                <a:latin typeface="Verdana"/>
                <a:ea typeface="Verdana"/>
                <a:cs typeface="Verdana"/>
                <a:sym typeface="Verdana"/>
              </a:rPr>
            </a:br>
            <a:r>
              <a:rPr lang="en-US" sz="2200" b="0" i="0" u="none" strike="noStrike" cap="none" dirty="0" smtClean="0">
                <a:solidFill>
                  <a:schemeClr val="dk1"/>
                </a:solidFill>
                <a:latin typeface="Verdana"/>
                <a:ea typeface="Verdana"/>
                <a:cs typeface="Verdana"/>
                <a:sym typeface="Verdana"/>
              </a:rPr>
              <a:t>to </a:t>
            </a:r>
            <a:r>
              <a:rPr lang="en-US" sz="2200" b="0" i="0" u="none" strike="noStrike" cap="none" dirty="0">
                <a:solidFill>
                  <a:schemeClr val="dk1"/>
                </a:solidFill>
                <a:latin typeface="Verdana"/>
                <a:ea typeface="Verdana"/>
                <a:cs typeface="Verdana"/>
                <a:sym typeface="Verdana"/>
              </a:rPr>
              <a:t>roam</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Post signs at the farm entrance to inform visitors of </a:t>
            </a:r>
            <a:r>
              <a:rPr lang="en-US" sz="2400" b="0" i="0" u="none" strike="noStrike" cap="none" dirty="0" smtClean="0">
                <a:solidFill>
                  <a:schemeClr val="dk1"/>
                </a:solidFill>
                <a:latin typeface="Verdana"/>
                <a:ea typeface="Verdana"/>
                <a:cs typeface="Verdana"/>
                <a:sym typeface="Verdana"/>
              </a:rPr>
              <a:t>biosecurity procedures </a:t>
            </a:r>
            <a:r>
              <a:rPr lang="en-US" sz="2400" b="0" i="0" u="none" strike="noStrike" cap="none" dirty="0">
                <a:solidFill>
                  <a:schemeClr val="dk1"/>
                </a:solidFill>
                <a:latin typeface="Verdana"/>
                <a:ea typeface="Verdana"/>
                <a:cs typeface="Verdana"/>
                <a:sym typeface="Verdana"/>
              </a:rPr>
              <a:t>to follow</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475" y="4901822"/>
            <a:ext cx="1999048" cy="1575177"/>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74" y="4901822"/>
            <a:ext cx="2105025" cy="1617751"/>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61" name="Shape 161"/>
          <p:cNvSpPr txBox="1"/>
          <p:nvPr/>
        </p:nvSpPr>
        <p:spPr>
          <a:xfrm>
            <a:off x="304800"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People and Vehicles</a:t>
            </a:r>
          </a:p>
        </p:txBody>
      </p:sp>
      <p:sp>
        <p:nvSpPr>
          <p:cNvPr id="162" name="Shape 162"/>
          <p:cNvSpPr txBox="1"/>
          <p:nvPr/>
        </p:nvSpPr>
        <p:spPr>
          <a:xfrm>
            <a:off x="575733" y="1781300"/>
            <a:ext cx="7782104" cy="26778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Keep a record of visitors who enter and </a:t>
            </a:r>
            <a:r>
              <a:rPr lang="en-US" sz="2400" b="0" i="0" u="none" strike="noStrike" cap="none" dirty="0" smtClean="0">
                <a:solidFill>
                  <a:schemeClr val="dk1"/>
                </a:solidFill>
                <a:latin typeface="Verdana"/>
                <a:ea typeface="Verdana"/>
                <a:cs typeface="Verdana"/>
                <a:sym typeface="Verdana"/>
              </a:rPr>
              <a:t>leave your farm</a:t>
            </a:r>
            <a:endParaRPr lang="en-US" sz="2400" b="0" i="0" u="none" strike="noStrike" cap="none"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Require that all people wash hands before and after animal </a:t>
            </a:r>
            <a:r>
              <a:rPr lang="en-US" sz="2400" b="0" i="0" u="none" strike="noStrike" cap="none" dirty="0" smtClean="0">
                <a:solidFill>
                  <a:schemeClr val="dk1"/>
                </a:solidFill>
                <a:latin typeface="Verdana"/>
                <a:ea typeface="Verdana"/>
                <a:cs typeface="Verdana"/>
                <a:sym typeface="Verdana"/>
              </a:rPr>
              <a:t>contact and after leaving animal areas even if they did not touch animals</a:t>
            </a:r>
            <a:endParaRPr lang="en-US" sz="2400" b="0" i="0" u="none" strike="noStrike" cap="none"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Require that employees who have contact with outside livestock use the same biosecurity measures as visitors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Be able to recognize and report diseases</a:t>
            </a:r>
          </a:p>
          <a:p>
            <a:pPr marL="285750" lvl="0" indent="-285750"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Prevent off-farm vehicles from driving where animals </a:t>
            </a:r>
            <a:r>
              <a:rPr lang="en-US" sz="2400" dirty="0" smtClean="0">
                <a:solidFill>
                  <a:schemeClr val="dk1"/>
                </a:solidFill>
                <a:latin typeface="Verdana"/>
                <a:ea typeface="Verdana"/>
                <a:cs typeface="Verdana"/>
                <a:sym typeface="Verdana"/>
              </a:rPr>
              <a:t>are kept</a:t>
            </a:r>
            <a:endParaRPr lang="en-US" sz="2400" dirty="0">
              <a:solidFill>
                <a:schemeClr val="dk1"/>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p:nvPr/>
        </p:nvSpPr>
        <p:spPr>
          <a:xfrm>
            <a:off x="304800" y="304800"/>
            <a:ext cx="8522700" cy="6306900"/>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68" name="Shape 168"/>
          <p:cNvSpPr txBox="1"/>
          <p:nvPr/>
        </p:nvSpPr>
        <p:spPr>
          <a:xfrm>
            <a:off x="304800"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People and Vehicles</a:t>
            </a:r>
          </a:p>
        </p:txBody>
      </p:sp>
      <p:sp>
        <p:nvSpPr>
          <p:cNvPr id="169" name="Shape 169"/>
          <p:cNvSpPr txBox="1"/>
          <p:nvPr/>
        </p:nvSpPr>
        <p:spPr>
          <a:xfrm>
            <a:off x="819725" y="1626800"/>
            <a:ext cx="7153200" cy="3785700"/>
          </a:xfrm>
          <a:prstGeom prst="rect">
            <a:avLst/>
          </a:prstGeom>
          <a:noFill/>
          <a:ln>
            <a:noFill/>
          </a:ln>
        </p:spPr>
        <p:txBody>
          <a:bodyPr lIns="91425" tIns="45700" rIns="91425" bIns="45700" anchor="t" anchorCtr="0">
            <a:noAutofit/>
          </a:bodyPr>
          <a:lstStyle/>
          <a:p>
            <a:pPr marL="285750" lvl="0" indent="-285750"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Make sure visitors avoid livestock areas and do not contact animals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Take steps to prevent disease spread between your neighbors’ </a:t>
            </a:r>
            <a:r>
              <a:rPr lang="en-US" sz="2400" b="0" i="0" u="none" strike="noStrike" cap="none" dirty="0" smtClean="0">
                <a:solidFill>
                  <a:schemeClr val="dk1"/>
                </a:solidFill>
                <a:latin typeface="Verdana"/>
                <a:ea typeface="Verdana"/>
                <a:cs typeface="Verdana"/>
                <a:sym typeface="Verdana"/>
              </a:rPr>
              <a:t>farm </a:t>
            </a:r>
            <a:r>
              <a:rPr lang="en-US" sz="2400" b="0" i="0" u="none" strike="noStrike" cap="none" dirty="0">
                <a:solidFill>
                  <a:schemeClr val="dk1"/>
                </a:solidFill>
                <a:latin typeface="Verdana"/>
                <a:ea typeface="Verdana"/>
                <a:cs typeface="Verdana"/>
                <a:sym typeface="Verdana"/>
              </a:rPr>
              <a:t>and yours</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Do not share equipment or vehicles between farms</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If equipment must be shared, all manure and bedding should be removed. Then the equipment should be </a:t>
            </a:r>
            <a:r>
              <a:rPr lang="en-US" sz="2200" b="0" i="0" u="none" strike="noStrike" cap="none" dirty="0" smtClean="0">
                <a:solidFill>
                  <a:schemeClr val="dk1"/>
                </a:solidFill>
                <a:latin typeface="Verdana"/>
                <a:ea typeface="Verdana"/>
                <a:cs typeface="Verdana"/>
                <a:sym typeface="Verdana"/>
              </a:rPr>
              <a:t>cleaned, </a:t>
            </a:r>
            <a:r>
              <a:rPr lang="en-US" sz="2200" b="0" i="0" u="none" strike="noStrike" cap="none" dirty="0">
                <a:solidFill>
                  <a:schemeClr val="dk1"/>
                </a:solidFill>
                <a:latin typeface="Verdana"/>
                <a:ea typeface="Verdana"/>
                <a:cs typeface="Verdana"/>
                <a:sym typeface="Verdana"/>
              </a:rPr>
              <a:t>rinsed, disinfected, and </a:t>
            </a:r>
            <a:r>
              <a:rPr lang="en-US" sz="2200" b="0" i="0" u="none" strike="noStrike" cap="none" dirty="0" smtClean="0">
                <a:solidFill>
                  <a:schemeClr val="dk1"/>
                </a:solidFill>
                <a:latin typeface="Verdana"/>
                <a:ea typeface="Verdana"/>
                <a:cs typeface="Verdana"/>
                <a:sym typeface="Verdana"/>
              </a:rPr>
              <a:t>then </a:t>
            </a:r>
            <a:br>
              <a:rPr lang="en-US" sz="2200" b="0" i="0" u="none" strike="noStrike" cap="none" dirty="0" smtClean="0">
                <a:solidFill>
                  <a:schemeClr val="dk1"/>
                </a:solidFill>
                <a:latin typeface="Verdana"/>
                <a:ea typeface="Verdana"/>
                <a:cs typeface="Verdana"/>
                <a:sym typeface="Verdana"/>
              </a:rPr>
            </a:br>
            <a:r>
              <a:rPr lang="en-US" sz="2200" b="0" i="0" u="none" strike="noStrike" cap="none" dirty="0" smtClean="0">
                <a:solidFill>
                  <a:schemeClr val="dk1"/>
                </a:solidFill>
                <a:latin typeface="Verdana"/>
                <a:ea typeface="Verdana"/>
                <a:cs typeface="Verdana"/>
                <a:sym typeface="Verdana"/>
              </a:rPr>
              <a:t>rinsed </a:t>
            </a:r>
            <a:r>
              <a:rPr lang="en-US" sz="2200" b="0" i="0" u="none" strike="noStrike" cap="none" dirty="0">
                <a:solidFill>
                  <a:schemeClr val="dk1"/>
                </a:solidFill>
                <a:latin typeface="Verdana"/>
                <a:ea typeface="Verdana"/>
                <a:cs typeface="Verdana"/>
                <a:sym typeface="Verdana"/>
              </a:rPr>
              <a:t>again before </a:t>
            </a:r>
            <a:r>
              <a:rPr lang="en-US" sz="2200" b="0" i="0" u="none" strike="noStrike" cap="none" dirty="0" smtClean="0">
                <a:solidFill>
                  <a:schemeClr val="dk1"/>
                </a:solidFill>
                <a:latin typeface="Verdana"/>
                <a:ea typeface="Verdana"/>
                <a:cs typeface="Verdana"/>
                <a:sym typeface="Verdana"/>
              </a:rPr>
              <a:t/>
            </a:r>
            <a:br>
              <a:rPr lang="en-US" sz="2200" b="0" i="0" u="none" strike="noStrike" cap="none" dirty="0" smtClean="0">
                <a:solidFill>
                  <a:schemeClr val="dk1"/>
                </a:solidFill>
                <a:latin typeface="Verdana"/>
                <a:ea typeface="Verdana"/>
                <a:cs typeface="Verdana"/>
                <a:sym typeface="Verdana"/>
              </a:rPr>
            </a:br>
            <a:r>
              <a:rPr lang="en-US" sz="2200" b="0" i="0" u="none" strike="noStrike" cap="none" dirty="0" smtClean="0">
                <a:solidFill>
                  <a:schemeClr val="dk1"/>
                </a:solidFill>
                <a:latin typeface="Verdana"/>
                <a:ea typeface="Verdana"/>
                <a:cs typeface="Verdana"/>
                <a:sym typeface="Verdana"/>
              </a:rPr>
              <a:t>using </a:t>
            </a:r>
            <a:r>
              <a:rPr lang="en-US" sz="2200" b="0" i="0" u="none" strike="noStrike" cap="none" dirty="0">
                <a:solidFill>
                  <a:schemeClr val="dk1"/>
                </a:solidFill>
                <a:latin typeface="Verdana"/>
                <a:ea typeface="Verdana"/>
                <a:cs typeface="Verdana"/>
                <a:sym typeface="Verdana"/>
              </a:rPr>
              <a:t>it with your animals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113" y="4848226"/>
            <a:ext cx="3246732" cy="171256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5" name="Shape 175"/>
          <p:cNvSpPr txBox="1"/>
          <p:nvPr/>
        </p:nvSpPr>
        <p:spPr>
          <a:xfrm>
            <a:off x="304800" y="603504"/>
            <a:ext cx="8522676"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Personal Protective Equipment (PPE)</a:t>
            </a:r>
          </a:p>
        </p:txBody>
      </p:sp>
      <p:sp>
        <p:nvSpPr>
          <p:cNvPr id="176" name="Shape 176"/>
          <p:cNvSpPr txBox="1"/>
          <p:nvPr/>
        </p:nvSpPr>
        <p:spPr>
          <a:xfrm>
            <a:off x="965200" y="2225650"/>
            <a:ext cx="6978300" cy="26778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Wear gloves when working with animals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Wear clean boots or disposable boot covers in animal areas</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Have a boot bath or trash at entrances and exits</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Clean the boot bath regularly</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Wear clean protective outer clothing when working with animals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78" y="5197770"/>
            <a:ext cx="1967029" cy="133310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2368" y="4745907"/>
            <a:ext cx="1482264" cy="178058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1123" y="5202157"/>
            <a:ext cx="1967029" cy="13331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82" name="Shape 182"/>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Farm Animals</a:t>
            </a:r>
          </a:p>
        </p:txBody>
      </p:sp>
      <p:sp>
        <p:nvSpPr>
          <p:cNvPr id="183" name="Shape 183"/>
          <p:cNvSpPr txBox="1"/>
          <p:nvPr/>
        </p:nvSpPr>
        <p:spPr>
          <a:xfrm>
            <a:off x="657450" y="1946400"/>
            <a:ext cx="7912200" cy="30471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ID animals individually</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Maintain health records </a:t>
            </a:r>
            <a:r>
              <a:rPr lang="en-US" sz="2400" dirty="0">
                <a:solidFill>
                  <a:schemeClr val="dk1"/>
                </a:solidFill>
                <a:latin typeface="Verdana"/>
                <a:ea typeface="Verdana"/>
                <a:cs typeface="Verdana"/>
                <a:sym typeface="Verdana"/>
              </a:rPr>
              <a:t>for every animal </a:t>
            </a:r>
            <a:r>
              <a:rPr lang="en-US" sz="2400" b="0" i="0" u="none" strike="noStrike" cap="none" dirty="0">
                <a:solidFill>
                  <a:schemeClr val="dk1"/>
                </a:solidFill>
                <a:latin typeface="Verdana"/>
                <a:ea typeface="Verdana"/>
                <a:cs typeface="Verdana"/>
                <a:sym typeface="Verdana"/>
              </a:rPr>
              <a:t>and records of animal movement</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Inspect animals for signs of illness at least daily</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Review vaccination and </a:t>
            </a:r>
            <a:r>
              <a:rPr lang="en-US" sz="2400" b="0" i="0" u="none" strike="noStrike" cap="none" dirty="0" smtClean="0">
                <a:solidFill>
                  <a:schemeClr val="dk1"/>
                </a:solidFill>
                <a:latin typeface="Verdana"/>
                <a:ea typeface="Verdana"/>
                <a:cs typeface="Verdana"/>
                <a:sym typeface="Verdana"/>
              </a:rPr>
              <a:t>preventive care with </a:t>
            </a:r>
            <a:r>
              <a:rPr lang="en-US" sz="2400" b="0" i="0" u="none" strike="noStrike" cap="none" dirty="0">
                <a:solidFill>
                  <a:schemeClr val="dk1"/>
                </a:solidFill>
                <a:latin typeface="Verdana"/>
                <a:ea typeface="Verdana"/>
                <a:cs typeface="Verdana"/>
                <a:sym typeface="Verdana"/>
              </a:rPr>
              <a:t>your veterinarian yearly</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Use separate facilities and equipment to handle </a:t>
            </a:r>
            <a:r>
              <a:rPr lang="en-US" sz="2400" dirty="0">
                <a:solidFill>
                  <a:schemeClr val="dk1"/>
                </a:solidFill>
                <a:latin typeface="Verdana"/>
                <a:ea typeface="Verdana"/>
                <a:cs typeface="Verdana"/>
                <a:sym typeface="Verdana"/>
              </a:rPr>
              <a:t>sick </a:t>
            </a:r>
            <a:r>
              <a:rPr lang="en-US" sz="2400" b="0" i="0" u="none" strike="noStrike" cap="none" dirty="0">
                <a:solidFill>
                  <a:schemeClr val="dk1"/>
                </a:solidFill>
                <a:latin typeface="Verdana"/>
                <a:ea typeface="Verdana"/>
                <a:cs typeface="Verdana"/>
                <a:sym typeface="Verdana"/>
              </a:rPr>
              <a:t>animals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8375" y="4593237"/>
            <a:ext cx="2581275" cy="1935956"/>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89" name="Shape 189"/>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Farm Animals</a:t>
            </a:r>
          </a:p>
        </p:txBody>
      </p:sp>
      <p:sp>
        <p:nvSpPr>
          <p:cNvPr id="190" name="Shape 190"/>
          <p:cNvSpPr txBox="1"/>
          <p:nvPr/>
        </p:nvSpPr>
        <p:spPr>
          <a:xfrm>
            <a:off x="414192" y="1610094"/>
            <a:ext cx="8255675" cy="34164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Visit sick animals last when working with groups of animals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Clean equipment and boots and change clothing between groups of different health statuses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Quarantine all new or reintroduced animals to prevent exposing your herd </a:t>
            </a:r>
            <a:r>
              <a:rPr lang="en-US" sz="2400" b="0" i="0" u="none" strike="noStrike" cap="none" dirty="0" smtClean="0">
                <a:solidFill>
                  <a:schemeClr val="dk1"/>
                </a:solidFill>
                <a:latin typeface="Verdana"/>
                <a:ea typeface="Verdana"/>
                <a:cs typeface="Verdana"/>
                <a:sym typeface="Verdana"/>
              </a:rPr>
              <a:t>or flock to different </a:t>
            </a:r>
            <a:r>
              <a:rPr lang="en-US" sz="2400" b="0" i="0" u="none" strike="noStrike" cap="none" dirty="0">
                <a:solidFill>
                  <a:schemeClr val="dk1"/>
                </a:solidFill>
                <a:latin typeface="Verdana"/>
                <a:ea typeface="Verdana"/>
                <a:cs typeface="Verdana"/>
                <a:sym typeface="Verdana"/>
              </a:rPr>
              <a:t>pathogens</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Isolate sick animals immediately to minimize disease exposure of others in the </a:t>
            </a:r>
            <a:r>
              <a:rPr lang="en-US" sz="2400" b="0" i="0" u="none" strike="noStrike" cap="none" dirty="0" smtClean="0">
                <a:solidFill>
                  <a:schemeClr val="dk1"/>
                </a:solidFill>
                <a:latin typeface="Verdana"/>
                <a:ea typeface="Verdana"/>
                <a:cs typeface="Verdana"/>
                <a:sym typeface="Verdana"/>
              </a:rPr>
              <a:t>herd or flock</a:t>
            </a:r>
            <a:endParaRPr lang="en-US" sz="2400" b="0" i="0" u="none" strike="noStrike" cap="none"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Remove dead animals quickly and dispose of carcasses in a safe manner that prevents wildlife and rodent attraction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96" name="Shape 196"/>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Wildlife and Other Animals</a:t>
            </a:r>
          </a:p>
        </p:txBody>
      </p:sp>
      <p:sp>
        <p:nvSpPr>
          <p:cNvPr id="197" name="Shape 197"/>
          <p:cNvSpPr txBox="1"/>
          <p:nvPr/>
        </p:nvSpPr>
        <p:spPr>
          <a:xfrm>
            <a:off x="638250" y="1437275"/>
            <a:ext cx="7867500" cy="23082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Prevent contact with free roaming animals</a:t>
            </a:r>
          </a:p>
          <a:p>
            <a:pPr marL="285750" marR="0" lvl="0"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Control wildlife access to the farm</a:t>
            </a:r>
          </a:p>
          <a:p>
            <a:pPr marL="285750" marR="0" lvl="0"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Minimize bird contact and nesting on your farm </a:t>
            </a:r>
          </a:p>
          <a:p>
            <a:pPr marL="285750" marR="0" lvl="0"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Have a rodent control program</a:t>
            </a:r>
          </a:p>
          <a:p>
            <a:pPr marL="285750" marR="0" lvl="0" indent="-285750" algn="l" rtl="0">
              <a:spcBef>
                <a:spcPts val="0"/>
              </a:spcBef>
              <a:buClr>
                <a:schemeClr val="dk1"/>
              </a:buClr>
              <a:buSzPct val="100000"/>
              <a:buFont typeface="Verdana"/>
              <a:buChar char="•"/>
            </a:pPr>
            <a:r>
              <a:rPr lang="en-US" sz="2400" b="0" i="0" u="none" strike="noStrike" cap="none">
                <a:solidFill>
                  <a:schemeClr val="dk1"/>
                </a:solidFill>
                <a:latin typeface="Verdana"/>
                <a:ea typeface="Verdana"/>
                <a:cs typeface="Verdana"/>
                <a:sym typeface="Verdana"/>
              </a:rPr>
              <a:t>Secure all feed storage areas and clean up spilled feed to minimize access by pests</a:t>
            </a:r>
          </a:p>
        </p:txBody>
      </p:sp>
      <p:pic>
        <p:nvPicPr>
          <p:cNvPr id="198" name="Shape 198"/>
          <p:cNvPicPr preferRelativeResize="0"/>
          <p:nvPr/>
        </p:nvPicPr>
        <p:blipFill rotWithShape="1">
          <a:blip r:embed="rId3">
            <a:alphaModFix/>
          </a:blip>
          <a:srcRect t="3549"/>
          <a:stretch/>
        </p:blipFill>
        <p:spPr>
          <a:xfrm>
            <a:off x="2555700" y="3745474"/>
            <a:ext cx="1815650" cy="2388100"/>
          </a:xfrm>
          <a:prstGeom prst="rect">
            <a:avLst/>
          </a:prstGeom>
          <a:noFill/>
          <a:ln>
            <a:noFill/>
          </a:ln>
          <a:effectLst>
            <a:outerShdw blurRad="50800" dist="38100" dir="2700000" algn="tl" rotWithShape="0">
              <a:prstClr val="black">
                <a:alpha val="40000"/>
              </a:prstClr>
            </a:outerShdw>
          </a:effectLst>
        </p:spPr>
      </p:pic>
      <p:pic>
        <p:nvPicPr>
          <p:cNvPr id="199" name="Shape 199"/>
          <p:cNvPicPr preferRelativeResize="0"/>
          <p:nvPr/>
        </p:nvPicPr>
        <p:blipFill rotWithShape="1">
          <a:blip r:embed="rId4">
            <a:alphaModFix/>
          </a:blip>
          <a:srcRect r="22106" b="18440"/>
          <a:stretch/>
        </p:blipFill>
        <p:spPr>
          <a:xfrm>
            <a:off x="4922882" y="3745475"/>
            <a:ext cx="1710567" cy="238810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05" name="Shape 205"/>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Cleaning and Disinfection</a:t>
            </a:r>
          </a:p>
        </p:txBody>
      </p:sp>
      <p:sp>
        <p:nvSpPr>
          <p:cNvPr id="206" name="Shape 206"/>
          <p:cNvSpPr txBox="1"/>
          <p:nvPr/>
        </p:nvSpPr>
        <p:spPr>
          <a:xfrm>
            <a:off x="760220" y="1591413"/>
            <a:ext cx="6106886" cy="45243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dirty="0">
                <a:solidFill>
                  <a:schemeClr val="dk1"/>
                </a:solidFill>
                <a:latin typeface="Verdana"/>
                <a:ea typeface="Verdana"/>
                <a:cs typeface="Verdana"/>
                <a:sym typeface="Verdana"/>
              </a:rPr>
              <a:t>Step 1: Cleaning</a:t>
            </a:r>
          </a:p>
          <a:p>
            <a:pPr marL="742950" marR="0" lvl="1"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Remove all organic material (e.g., manure, dirt, </a:t>
            </a:r>
            <a:r>
              <a:rPr lang="en-US" sz="2400" b="0" i="0" u="none" strike="noStrike" cap="none" dirty="0" smtClean="0">
                <a:solidFill>
                  <a:schemeClr val="dk1"/>
                </a:solidFill>
                <a:latin typeface="Verdana"/>
                <a:ea typeface="Verdana"/>
                <a:cs typeface="Verdana"/>
                <a:sym typeface="Verdana"/>
              </a:rPr>
              <a:t>feed, debris)</a:t>
            </a:r>
            <a:endParaRPr lang="en-US" sz="2400" b="0" i="0" u="none" strike="noStrike" cap="none" dirty="0">
              <a:solidFill>
                <a:schemeClr val="dk1"/>
              </a:solidFill>
              <a:latin typeface="Verdana"/>
              <a:ea typeface="Verdana"/>
              <a:cs typeface="Verdana"/>
              <a:sym typeface="Verdana"/>
            </a:endParaRPr>
          </a:p>
          <a:p>
            <a:pPr marL="742950" marR="0" lvl="1"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Wash</a:t>
            </a:r>
          </a:p>
          <a:p>
            <a:pPr marL="742950" marR="0" lvl="1"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Rinse</a:t>
            </a:r>
          </a:p>
          <a:p>
            <a:pPr marL="742950" marR="0" lvl="1"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Allow to dry</a:t>
            </a:r>
          </a:p>
          <a:p>
            <a:pPr marL="0" marR="0" lvl="0" indent="0" algn="l" rtl="0">
              <a:spcBef>
                <a:spcPts val="0"/>
              </a:spcBef>
              <a:buSzPct val="25000"/>
              <a:buNone/>
            </a:pPr>
            <a:r>
              <a:rPr lang="en-US" sz="2400" dirty="0">
                <a:solidFill>
                  <a:schemeClr val="dk1"/>
                </a:solidFill>
                <a:latin typeface="Verdana"/>
                <a:ea typeface="Verdana"/>
                <a:cs typeface="Verdana"/>
                <a:sym typeface="Verdana"/>
              </a:rPr>
              <a:t>Step 2: Disinfection</a:t>
            </a:r>
          </a:p>
          <a:p>
            <a:pPr marL="742950" marR="0" lvl="1"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Follow the label </a:t>
            </a:r>
            <a:r>
              <a:rPr lang="en-US" sz="2400" b="0" i="0" u="none" strike="noStrike" cap="none" dirty="0" smtClean="0">
                <a:solidFill>
                  <a:schemeClr val="dk1"/>
                </a:solidFill>
                <a:latin typeface="Verdana"/>
                <a:ea typeface="Verdana"/>
                <a:cs typeface="Verdana"/>
                <a:sym typeface="Verdana"/>
              </a:rPr>
              <a:t>instructions </a:t>
            </a:r>
            <a:br>
              <a:rPr lang="en-US" sz="2400" b="0" i="0" u="none" strike="noStrike" cap="none" dirty="0" smtClean="0">
                <a:solidFill>
                  <a:schemeClr val="dk1"/>
                </a:solidFill>
                <a:latin typeface="Verdana"/>
                <a:ea typeface="Verdana"/>
                <a:cs typeface="Verdana"/>
                <a:sym typeface="Verdana"/>
              </a:rPr>
            </a:br>
            <a:r>
              <a:rPr lang="en-US" sz="2400" b="0" i="0" u="none" strike="noStrike" cap="none" dirty="0" smtClean="0">
                <a:solidFill>
                  <a:schemeClr val="dk1"/>
                </a:solidFill>
                <a:latin typeface="Verdana"/>
                <a:ea typeface="Verdana"/>
                <a:cs typeface="Verdana"/>
                <a:sym typeface="Verdana"/>
              </a:rPr>
              <a:t>on </a:t>
            </a:r>
            <a:r>
              <a:rPr lang="en-US" sz="2400" b="0" i="0" u="none" strike="noStrike" cap="none" dirty="0">
                <a:solidFill>
                  <a:schemeClr val="dk1"/>
                </a:solidFill>
                <a:latin typeface="Verdana"/>
                <a:ea typeface="Verdana"/>
                <a:cs typeface="Verdana"/>
                <a:sym typeface="Verdana"/>
              </a:rPr>
              <a:t>the disinfectant</a:t>
            </a:r>
          </a:p>
          <a:p>
            <a:pPr marL="742950" marR="0" lvl="1"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Apply the disinfectant for </a:t>
            </a:r>
            <a:r>
              <a:rPr lang="en-US" sz="2400" b="0" i="0" u="none" strike="noStrike" cap="none" dirty="0" smtClean="0">
                <a:solidFill>
                  <a:schemeClr val="dk1"/>
                </a:solidFill>
                <a:latin typeface="Verdana"/>
                <a:ea typeface="Verdana"/>
                <a:cs typeface="Verdana"/>
                <a:sym typeface="Verdana"/>
              </a:rPr>
              <a:t/>
            </a:r>
            <a:br>
              <a:rPr lang="en-US" sz="2400" b="0" i="0" u="none" strike="noStrike" cap="none" dirty="0" smtClean="0">
                <a:solidFill>
                  <a:schemeClr val="dk1"/>
                </a:solidFill>
                <a:latin typeface="Verdana"/>
                <a:ea typeface="Verdana"/>
                <a:cs typeface="Verdana"/>
                <a:sym typeface="Verdana"/>
              </a:rPr>
            </a:br>
            <a:r>
              <a:rPr lang="en-US" sz="2400" b="0" i="0" u="none" strike="noStrike" cap="none" dirty="0" smtClean="0">
                <a:solidFill>
                  <a:schemeClr val="dk1"/>
                </a:solidFill>
                <a:latin typeface="Verdana"/>
                <a:ea typeface="Verdana"/>
                <a:cs typeface="Verdana"/>
                <a:sym typeface="Verdana"/>
              </a:rPr>
              <a:t>the </a:t>
            </a:r>
            <a:r>
              <a:rPr lang="en-US" sz="2400" b="0" i="0" u="none" strike="noStrike" cap="none" dirty="0">
                <a:solidFill>
                  <a:schemeClr val="dk1"/>
                </a:solidFill>
                <a:latin typeface="Verdana"/>
                <a:ea typeface="Verdana"/>
                <a:cs typeface="Verdana"/>
                <a:sym typeface="Verdana"/>
              </a:rPr>
              <a:t>proper contact time</a:t>
            </a:r>
          </a:p>
          <a:p>
            <a:pPr marL="742950" marR="0" lvl="1"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Rinse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696" y="2852796"/>
            <a:ext cx="2621507" cy="22176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13" name="Shape 213"/>
          <p:cNvSpPr txBox="1"/>
          <p:nvPr/>
        </p:nvSpPr>
        <p:spPr>
          <a:xfrm>
            <a:off x="304800" y="310436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Human Health on Farms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0" name="Shape 220"/>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NIOSH Hierarchy of Controls</a:t>
            </a:r>
          </a:p>
        </p:txBody>
      </p:sp>
      <p:pic>
        <p:nvPicPr>
          <p:cNvPr id="221" name="Shape 221"/>
          <p:cNvPicPr preferRelativeResize="0"/>
          <p:nvPr/>
        </p:nvPicPr>
        <p:blipFill rotWithShape="1">
          <a:blip r:embed="rId3">
            <a:alphaModFix/>
          </a:blip>
          <a:srcRect/>
          <a:stretch/>
        </p:blipFill>
        <p:spPr>
          <a:xfrm>
            <a:off x="1341620" y="1797700"/>
            <a:ext cx="6449034" cy="4327801"/>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45"/>
          <a:stretch/>
        </p:blipFill>
        <p:spPr>
          <a:xfrm>
            <a:off x="627320" y="785957"/>
            <a:ext cx="7889360" cy="4746796"/>
          </a:xfrm>
          <a:prstGeom prst="rect">
            <a:avLst/>
          </a:prstGeom>
        </p:spPr>
      </p:pic>
      <p:sp>
        <p:nvSpPr>
          <p:cNvPr id="5" name="Rectangle 4"/>
          <p:cNvSpPr/>
          <p:nvPr/>
        </p:nvSpPr>
        <p:spPr>
          <a:xfrm>
            <a:off x="221064" y="5663377"/>
            <a:ext cx="8701873" cy="1169551"/>
          </a:xfrm>
          <a:prstGeom prst="rect">
            <a:avLst/>
          </a:prstGeom>
        </p:spPr>
        <p:txBody>
          <a:bodyPr wrap="square">
            <a:spAutoFit/>
          </a:bodyPr>
          <a:lstStyle/>
          <a:p>
            <a:pPr algn="just"/>
            <a:r>
              <a:rPr lang="en-US" dirty="0">
                <a:latin typeface="Articulate Light" panose="02000503040000020004" pitchFamily="2" charset="0"/>
              </a:rPr>
              <a:t>Iowa Department of Public Health receives funding for this project through a joint organizational partnership between the Council of State and Territorial Epidemiologists (CSTE) and the Centers for Disease Control and Prevention (CDC), provided by CSTE through sub-awards from the CDC cooperative agreement number: 5U38OT00143. The contents of this project are solely the responsibility of the authors and do not necessarily represent the official views of CDC or CSTE.</a:t>
            </a:r>
            <a:endParaRPr lang="en-US" dirty="0">
              <a:solidFill>
                <a:prstClr val="black"/>
              </a:solidFill>
              <a:latin typeface="Microsoft Sans Serif" panose="020B0604020202020204" pitchFamily="34" charset="0"/>
            </a:endParaRPr>
          </a:p>
        </p:txBody>
      </p:sp>
      <p:sp>
        <p:nvSpPr>
          <p:cNvPr id="6" name="Shape 96"/>
          <p:cNvSpPr txBox="1"/>
          <p:nvPr/>
        </p:nvSpPr>
        <p:spPr>
          <a:xfrm>
            <a:off x="1510644" y="78071"/>
            <a:ext cx="6142808" cy="707886"/>
          </a:xfrm>
          <a:prstGeom prst="rect">
            <a:avLst/>
          </a:prstGeom>
          <a:noFill/>
          <a:ln>
            <a:noFill/>
          </a:ln>
        </p:spPr>
        <p:txBody>
          <a:bodyPr lIns="91425" tIns="45700" rIns="91425" bIns="45700" anchor="t" anchorCtr="0">
            <a:noAutofit/>
          </a:bodyPr>
          <a:lstStyle/>
          <a:p>
            <a:pPr algn="ctr">
              <a:buSzPct val="25000"/>
            </a:pPr>
            <a:r>
              <a:rPr lang="en-US" sz="4000" dirty="0" smtClean="0">
                <a:latin typeface="Verdana"/>
                <a:ea typeface="Verdana"/>
                <a:cs typeface="Verdana"/>
                <a:sym typeface="Verdana"/>
              </a:rPr>
              <a:t>Acknowledgements</a:t>
            </a:r>
            <a:endParaRPr lang="en-US" sz="4000" dirty="0">
              <a:latin typeface="Verdana"/>
              <a:ea typeface="Verdana"/>
              <a:cs typeface="Verdana"/>
              <a:sym typeface="Verdana"/>
            </a:endParaRPr>
          </a:p>
        </p:txBody>
      </p:sp>
    </p:spTree>
    <p:extLst>
      <p:ext uri="{BB962C8B-B14F-4D97-AF65-F5344CB8AC3E}">
        <p14:creationId xmlns:p14="http://schemas.microsoft.com/office/powerpoint/2010/main" val="133221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7" name="Shape 227"/>
          <p:cNvSpPr txBox="1"/>
          <p:nvPr/>
        </p:nvSpPr>
        <p:spPr>
          <a:xfrm>
            <a:off x="304801" y="310436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Biosecurity at Exhibitions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285750" marR="0" lvl="0" indent="-285750" algn="ctr" rtl="0">
              <a:spcBef>
                <a:spcPts val="0"/>
              </a:spcBef>
              <a:buClr>
                <a:schemeClr val="dk1"/>
              </a:buClr>
              <a:buFont typeface="Arial"/>
              <a:buNone/>
            </a:pPr>
            <a:endParaRPr sz="1800">
              <a:solidFill>
                <a:schemeClr val="lt1"/>
              </a:solidFill>
              <a:latin typeface="Calibri"/>
              <a:ea typeface="Calibri"/>
              <a:cs typeface="Calibri"/>
              <a:sym typeface="Calibri"/>
            </a:endParaRPr>
          </a:p>
        </p:txBody>
      </p:sp>
      <p:sp>
        <p:nvSpPr>
          <p:cNvPr id="233" name="Shape 233"/>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Biosecurity at Exhibitions</a:t>
            </a:r>
          </a:p>
        </p:txBody>
      </p:sp>
      <p:sp>
        <p:nvSpPr>
          <p:cNvPr id="234" name="Shape 234"/>
          <p:cNvSpPr txBox="1"/>
          <p:nvPr/>
        </p:nvSpPr>
        <p:spPr>
          <a:xfrm>
            <a:off x="782150" y="1934825"/>
            <a:ext cx="7402200" cy="30471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Work with your veterinarian to ensure that your animals receive the appropriate preventive care before exhibitions</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Vaccinations</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Parasite control</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Only bring healthy animals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to </a:t>
            </a:r>
            <a:r>
              <a:rPr lang="en-US" sz="2400" dirty="0">
                <a:solidFill>
                  <a:schemeClr val="dk1"/>
                </a:solidFill>
                <a:latin typeface="Verdana"/>
                <a:ea typeface="Verdana"/>
                <a:cs typeface="Verdana"/>
                <a:sym typeface="Verdana"/>
              </a:rPr>
              <a:t>public settings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If your animal becomes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sick</a:t>
            </a:r>
            <a:r>
              <a:rPr lang="en-US" sz="2400" dirty="0">
                <a:solidFill>
                  <a:schemeClr val="dk1"/>
                </a:solidFill>
                <a:latin typeface="Verdana"/>
                <a:ea typeface="Verdana"/>
                <a:cs typeface="Verdana"/>
                <a:sym typeface="Verdana"/>
              </a:rPr>
              <a:t>, remove them from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areas </a:t>
            </a:r>
            <a:r>
              <a:rPr lang="en-US" sz="2400" dirty="0">
                <a:solidFill>
                  <a:schemeClr val="dk1"/>
                </a:solidFill>
                <a:latin typeface="Verdana"/>
                <a:ea typeface="Verdana"/>
                <a:cs typeface="Verdana"/>
                <a:sym typeface="Verdana"/>
              </a:rPr>
              <a:t>of human contact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and </a:t>
            </a:r>
            <a:r>
              <a:rPr lang="en-US" sz="2400" dirty="0">
                <a:solidFill>
                  <a:schemeClr val="dk1"/>
                </a:solidFill>
                <a:latin typeface="Verdana"/>
                <a:ea typeface="Verdana"/>
                <a:cs typeface="Verdana"/>
                <a:sym typeface="Verdana"/>
              </a:rPr>
              <a:t>contact </a:t>
            </a:r>
            <a:r>
              <a:rPr lang="en-US" sz="2400" dirty="0" smtClean="0">
                <a:solidFill>
                  <a:schemeClr val="dk1"/>
                </a:solidFill>
                <a:latin typeface="Verdana"/>
                <a:ea typeface="Verdana"/>
                <a:cs typeface="Verdana"/>
                <a:sym typeface="Verdana"/>
              </a:rPr>
              <a:t/>
            </a:r>
            <a:br>
              <a:rPr lang="en-US" sz="2400" dirty="0" smtClean="0">
                <a:solidFill>
                  <a:schemeClr val="dk1"/>
                </a:solidFill>
                <a:latin typeface="Verdana"/>
                <a:ea typeface="Verdana"/>
                <a:cs typeface="Verdana"/>
                <a:sym typeface="Verdana"/>
              </a:rPr>
            </a:br>
            <a:r>
              <a:rPr lang="en-US" sz="2400" dirty="0" smtClean="0">
                <a:solidFill>
                  <a:schemeClr val="dk1"/>
                </a:solidFill>
                <a:latin typeface="Verdana"/>
                <a:ea typeface="Verdana"/>
                <a:cs typeface="Verdana"/>
                <a:sym typeface="Verdana"/>
              </a:rPr>
              <a:t>your </a:t>
            </a:r>
            <a:r>
              <a:rPr lang="en-US" sz="2400" dirty="0">
                <a:solidFill>
                  <a:schemeClr val="dk1"/>
                </a:solidFill>
                <a:latin typeface="Verdana"/>
                <a:ea typeface="Verdana"/>
                <a:cs typeface="Verdana"/>
                <a:sym typeface="Verdana"/>
              </a:rPr>
              <a:t>veterinarian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526" y="3288014"/>
            <a:ext cx="3358580" cy="32404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0" name="Shape 240"/>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Biosecurity at Exhibitions</a:t>
            </a:r>
          </a:p>
        </p:txBody>
      </p:sp>
      <p:sp>
        <p:nvSpPr>
          <p:cNvPr id="241" name="Shape 241"/>
          <p:cNvSpPr txBox="1"/>
          <p:nvPr/>
        </p:nvSpPr>
        <p:spPr>
          <a:xfrm>
            <a:off x="513426" y="1818375"/>
            <a:ext cx="8105423" cy="2308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a:solidFill>
                  <a:schemeClr val="dk1"/>
                </a:solidFill>
                <a:latin typeface="Verdana"/>
                <a:ea typeface="Verdana"/>
                <a:cs typeface="Verdana"/>
                <a:sym typeface="Verdana"/>
              </a:rPr>
              <a:t>Visitors to animal exhibitions should be informed that the following groups of people are at an increased risk of </a:t>
            </a:r>
            <a:r>
              <a:rPr lang="en-US" sz="2400" dirty="0" smtClean="0">
                <a:solidFill>
                  <a:schemeClr val="dk1"/>
                </a:solidFill>
                <a:latin typeface="Verdana"/>
                <a:ea typeface="Verdana"/>
                <a:cs typeface="Verdana"/>
                <a:sym typeface="Verdana"/>
              </a:rPr>
              <a:t>developing severe complications:</a:t>
            </a:r>
            <a:endParaRPr lang="en-US" sz="2400" dirty="0">
              <a:solidFill>
                <a:schemeClr val="dk1"/>
              </a:solidFill>
              <a:latin typeface="Verdana"/>
              <a:ea typeface="Verdana"/>
              <a:cs typeface="Verdana"/>
              <a:sym typeface="Verdana"/>
            </a:endParaRPr>
          </a:p>
          <a:p>
            <a:pPr marL="7429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Children </a:t>
            </a:r>
            <a:r>
              <a:rPr lang="en-US" sz="2400" dirty="0" smtClean="0">
                <a:solidFill>
                  <a:schemeClr val="dk1"/>
                </a:solidFill>
                <a:latin typeface="Verdana"/>
                <a:ea typeface="Verdana"/>
                <a:cs typeface="Verdana"/>
                <a:sym typeface="Verdana"/>
              </a:rPr>
              <a:t>less than 5 years of age</a:t>
            </a:r>
            <a:endParaRPr lang="en-US" sz="2400" dirty="0">
              <a:solidFill>
                <a:schemeClr val="dk1"/>
              </a:solidFill>
              <a:latin typeface="Verdana"/>
              <a:ea typeface="Verdana"/>
              <a:cs typeface="Verdana"/>
              <a:sym typeface="Verdana"/>
            </a:endParaRPr>
          </a:p>
          <a:p>
            <a:pPr marL="7429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Pregnant women</a:t>
            </a:r>
          </a:p>
          <a:p>
            <a:pPr marL="7429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People </a:t>
            </a:r>
            <a:r>
              <a:rPr lang="en-US" sz="2400" dirty="0" smtClean="0">
                <a:solidFill>
                  <a:schemeClr val="dk1"/>
                </a:solidFill>
                <a:latin typeface="Verdana"/>
                <a:ea typeface="Verdana"/>
                <a:cs typeface="Verdana"/>
                <a:sym typeface="Verdana"/>
              </a:rPr>
              <a:t>65 years and older</a:t>
            </a:r>
            <a:endParaRPr lang="en-US" sz="2400" dirty="0">
              <a:solidFill>
                <a:schemeClr val="dk1"/>
              </a:solidFill>
              <a:latin typeface="Verdana"/>
              <a:ea typeface="Verdana"/>
              <a:cs typeface="Verdana"/>
              <a:sym typeface="Verdana"/>
            </a:endParaRPr>
          </a:p>
          <a:p>
            <a:pPr marL="7429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People with weakened immune </a:t>
            </a:r>
            <a:r>
              <a:rPr lang="en-US" sz="2400" dirty="0" smtClean="0">
                <a:solidFill>
                  <a:schemeClr val="dk1"/>
                </a:solidFill>
                <a:latin typeface="Verdana"/>
                <a:ea typeface="Verdana"/>
                <a:cs typeface="Verdana"/>
                <a:sym typeface="Verdana"/>
              </a:rPr>
              <a:t>systems</a:t>
            </a:r>
          </a:p>
          <a:p>
            <a:pPr marL="742950" marR="0" lvl="0" indent="-285750" algn="l" rtl="0">
              <a:spcBef>
                <a:spcPts val="0"/>
              </a:spcBef>
              <a:buClr>
                <a:schemeClr val="dk1"/>
              </a:buClr>
              <a:buSzPct val="100000"/>
              <a:buFont typeface="Verdana"/>
              <a:buChar char="•"/>
            </a:pPr>
            <a:r>
              <a:rPr lang="en-US" sz="2400" dirty="0" smtClean="0">
                <a:solidFill>
                  <a:schemeClr val="dk1"/>
                </a:solidFill>
                <a:latin typeface="Verdana"/>
                <a:ea typeface="Verdana"/>
                <a:cs typeface="Verdana"/>
                <a:sym typeface="Verdana"/>
              </a:rPr>
              <a:t>People with certain medical conditions</a:t>
            </a:r>
            <a:endParaRPr lang="en-US" sz="2400" dirty="0">
              <a:solidFill>
                <a:schemeClr val="dk1"/>
              </a:solidFill>
              <a:latin typeface="Verdana"/>
              <a:ea typeface="Verdana"/>
              <a:cs typeface="Verdana"/>
              <a:sym typeface="Verdan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34" y="4852796"/>
            <a:ext cx="3143333" cy="164710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p:nvPr/>
        </p:nvSpPr>
        <p:spPr>
          <a:xfrm>
            <a:off x="304801"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47" name="Shape 247"/>
          <p:cNvSpPr txBox="1"/>
          <p:nvPr/>
        </p:nvSpPr>
        <p:spPr>
          <a:xfrm>
            <a:off x="654539" y="2438400"/>
            <a:ext cx="7823200"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dirty="0" smtClean="0">
                <a:solidFill>
                  <a:schemeClr val="dk1"/>
                </a:solidFill>
                <a:latin typeface="Verdana"/>
                <a:ea typeface="Verdana"/>
                <a:cs typeface="Verdana"/>
                <a:sym typeface="Verdana"/>
              </a:rPr>
              <a:t>Exhibition facilities should </a:t>
            </a:r>
            <a:r>
              <a:rPr lang="en-US" sz="2400" dirty="0">
                <a:solidFill>
                  <a:schemeClr val="dk1"/>
                </a:solidFill>
                <a:latin typeface="Verdana"/>
                <a:ea typeface="Verdana"/>
                <a:cs typeface="Verdana"/>
                <a:sym typeface="Verdana"/>
              </a:rPr>
              <a:t>have specific non-animal areas, transition areas, and animal areas. </a:t>
            </a:r>
          </a:p>
        </p:txBody>
      </p:sp>
      <p:sp>
        <p:nvSpPr>
          <p:cNvPr id="248" name="Shape 248"/>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Biosecurity at Exhibitions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513" y="3914776"/>
            <a:ext cx="5684975" cy="23013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55" name="Shape 255"/>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Non-Animal Areas</a:t>
            </a:r>
          </a:p>
        </p:txBody>
      </p:sp>
      <p:pic>
        <p:nvPicPr>
          <p:cNvPr id="256" name="Shape 256"/>
          <p:cNvPicPr preferRelativeResize="0"/>
          <p:nvPr/>
        </p:nvPicPr>
        <p:blipFill rotWithShape="1">
          <a:blip r:embed="rId3">
            <a:alphaModFix/>
          </a:blip>
          <a:srcRect/>
          <a:stretch/>
        </p:blipFill>
        <p:spPr>
          <a:xfrm>
            <a:off x="1880088" y="1762493"/>
            <a:ext cx="5372099" cy="3836014"/>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63" name="Shape 263"/>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Transition Areas</a:t>
            </a:r>
          </a:p>
        </p:txBody>
      </p:sp>
      <p:pic>
        <p:nvPicPr>
          <p:cNvPr id="264" name="Shape 264"/>
          <p:cNvPicPr preferRelativeResize="0"/>
          <p:nvPr/>
        </p:nvPicPr>
        <p:blipFill rotWithShape="1">
          <a:blip r:embed="rId3">
            <a:alphaModFix/>
          </a:blip>
          <a:srcRect/>
          <a:stretch/>
        </p:blipFill>
        <p:spPr>
          <a:xfrm>
            <a:off x="863600" y="1419594"/>
            <a:ext cx="4075133" cy="2707906"/>
          </a:xfrm>
          <a:prstGeom prst="rect">
            <a:avLst/>
          </a:prstGeom>
          <a:noFill/>
          <a:ln>
            <a:noFill/>
          </a:ln>
          <a:effectLst>
            <a:outerShdw blurRad="50800" dist="38100" dir="2700000" algn="tl" rotWithShape="0">
              <a:prstClr val="black">
                <a:alpha val="40000"/>
              </a:prstClr>
            </a:outerShdw>
          </a:effectLst>
        </p:spPr>
      </p:pic>
      <p:pic>
        <p:nvPicPr>
          <p:cNvPr id="265" name="Shape 265"/>
          <p:cNvPicPr preferRelativeResize="0"/>
          <p:nvPr/>
        </p:nvPicPr>
        <p:blipFill rotWithShape="1">
          <a:blip r:embed="rId4">
            <a:alphaModFix/>
          </a:blip>
          <a:srcRect l="13909" t="16000" r="5090" b="12727"/>
          <a:stretch/>
        </p:blipFill>
        <p:spPr>
          <a:xfrm>
            <a:off x="4566137" y="3721100"/>
            <a:ext cx="3771900" cy="2489199"/>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2" name="Shape 272"/>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Animal Areas</a:t>
            </a:r>
          </a:p>
        </p:txBody>
      </p:sp>
      <p:pic>
        <p:nvPicPr>
          <p:cNvPr id="273" name="Shape 273"/>
          <p:cNvPicPr preferRelativeResize="0"/>
          <p:nvPr/>
        </p:nvPicPr>
        <p:blipFill rotWithShape="1">
          <a:blip r:embed="rId3">
            <a:alphaModFix/>
          </a:blip>
          <a:srcRect/>
          <a:stretch/>
        </p:blipFill>
        <p:spPr>
          <a:xfrm>
            <a:off x="1899138" y="1610094"/>
            <a:ext cx="5333999" cy="4000500"/>
          </a:xfrm>
          <a:prstGeom prst="rect">
            <a:avLst/>
          </a:prstGeom>
          <a:noFill/>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p:nvPr/>
        </p:nvSpPr>
        <p:spPr>
          <a:xfrm>
            <a:off x="304310" y="293914"/>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79" name="Shape 279"/>
          <p:cNvSpPr txBox="1"/>
          <p:nvPr/>
        </p:nvSpPr>
        <p:spPr>
          <a:xfrm>
            <a:off x="254000" y="603504"/>
            <a:ext cx="8623299"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Animal Health at an Exhibition</a:t>
            </a:r>
          </a:p>
        </p:txBody>
      </p:sp>
      <p:sp>
        <p:nvSpPr>
          <p:cNvPr id="280" name="Shape 280"/>
          <p:cNvSpPr txBox="1"/>
          <p:nvPr/>
        </p:nvSpPr>
        <p:spPr>
          <a:xfrm>
            <a:off x="729863" y="1499570"/>
            <a:ext cx="7580487" cy="22593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Avoid mixing of animals from different farms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Do not share equipment with other </a:t>
            </a:r>
            <a:r>
              <a:rPr lang="en-US" sz="2400" dirty="0" smtClean="0">
                <a:solidFill>
                  <a:schemeClr val="dk1"/>
                </a:solidFill>
                <a:latin typeface="Verdana"/>
                <a:ea typeface="Verdana"/>
                <a:cs typeface="Verdana"/>
                <a:sym typeface="Verdana"/>
              </a:rPr>
              <a:t>exhibitors</a:t>
            </a:r>
            <a:endParaRPr lang="en-US" sz="2400" dirty="0">
              <a:solidFill>
                <a:schemeClr val="dk1"/>
              </a:solidFill>
              <a:latin typeface="Verdana"/>
              <a:ea typeface="Verdana"/>
              <a:cs typeface="Verdana"/>
              <a:sym typeface="Verdana"/>
            </a:endParaRP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Keep visitors from touching animals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Remove manure and clean pens often</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Observe animals regularly for signs of illness</a:t>
            </a:r>
          </a:p>
        </p:txBody>
      </p:sp>
      <p:pic>
        <p:nvPicPr>
          <p:cNvPr id="281" name="Shape 281"/>
          <p:cNvPicPr preferRelativeResize="0"/>
          <p:nvPr/>
        </p:nvPicPr>
        <p:blipFill>
          <a:blip r:embed="rId3">
            <a:alphaModFix/>
          </a:blip>
          <a:stretch>
            <a:fillRect/>
          </a:stretch>
        </p:blipFill>
        <p:spPr>
          <a:xfrm>
            <a:off x="2460171" y="3758870"/>
            <a:ext cx="4119872" cy="2525703"/>
          </a:xfrm>
          <a:prstGeom prst="rect">
            <a:avLst/>
          </a:prstGeom>
          <a:noFill/>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p:nvPr/>
        </p:nvSpPr>
        <p:spPr>
          <a:xfrm>
            <a:off x="304800" y="304800"/>
            <a:ext cx="8522700" cy="6306900"/>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88" name="Shape 288"/>
          <p:cNvSpPr txBox="1"/>
          <p:nvPr/>
        </p:nvSpPr>
        <p:spPr>
          <a:xfrm>
            <a:off x="254000" y="603504"/>
            <a:ext cx="8623200" cy="708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Animal Health at an Exhibition</a:t>
            </a:r>
          </a:p>
        </p:txBody>
      </p:sp>
      <p:sp>
        <p:nvSpPr>
          <p:cNvPr id="289" name="Shape 289"/>
          <p:cNvSpPr txBox="1"/>
          <p:nvPr/>
        </p:nvSpPr>
        <p:spPr>
          <a:xfrm>
            <a:off x="850850" y="1311504"/>
            <a:ext cx="7429500" cy="24171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Isolate sick animals from healthy animals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Quarantine animals for 7 days after returning home from an exhibition and watch for illness</a:t>
            </a:r>
          </a:p>
          <a:p>
            <a:pPr marL="285750" marR="0" lvl="0" indent="-285750" algn="l" rtl="0">
              <a:spcBef>
                <a:spcPts val="0"/>
              </a:spcBef>
              <a:buClr>
                <a:schemeClr val="dk1"/>
              </a:buClr>
              <a:buSzPct val="100000"/>
              <a:buFont typeface="Verdana"/>
              <a:buChar char="•"/>
            </a:pPr>
            <a:r>
              <a:rPr lang="en-US" sz="2400" dirty="0">
                <a:solidFill>
                  <a:schemeClr val="dk1"/>
                </a:solidFill>
                <a:latin typeface="Verdana"/>
                <a:ea typeface="Verdana"/>
                <a:cs typeface="Verdana"/>
                <a:sym typeface="Verdana"/>
              </a:rPr>
              <a:t>Clean and disinfect any equipment, clothing, shoes, and vehicles that were at the fair</a:t>
            </a:r>
          </a:p>
        </p:txBody>
      </p:sp>
      <p:pic>
        <p:nvPicPr>
          <p:cNvPr id="290" name="Shape 290"/>
          <p:cNvPicPr preferRelativeResize="0"/>
          <p:nvPr/>
        </p:nvPicPr>
        <p:blipFill rotWithShape="1">
          <a:blip r:embed="rId3">
            <a:alphaModFix/>
          </a:blip>
          <a:srcRect b="14915"/>
          <a:stretch/>
        </p:blipFill>
        <p:spPr>
          <a:xfrm>
            <a:off x="2362201" y="3728604"/>
            <a:ext cx="4325912" cy="2614418"/>
          </a:xfrm>
          <a:prstGeom prst="rect">
            <a:avLst/>
          </a:prstGeom>
          <a:noFill/>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96" name="Shape 296"/>
          <p:cNvSpPr txBox="1"/>
          <p:nvPr/>
        </p:nvSpPr>
        <p:spPr>
          <a:xfrm>
            <a:off x="526199" y="1618300"/>
            <a:ext cx="8091600" cy="1105200"/>
          </a:xfrm>
          <a:prstGeom prst="rect">
            <a:avLst/>
          </a:prstGeom>
          <a:noFill/>
          <a:ln>
            <a:noFill/>
          </a:ln>
        </p:spPr>
        <p:txBody>
          <a:bodyPr lIns="91425" tIns="91425" rIns="91425" bIns="91425" anchor="t" anchorCtr="0">
            <a:noAutofit/>
          </a:bodyPr>
          <a:lstStyle/>
          <a:p>
            <a:pPr lvl="0">
              <a:spcBef>
                <a:spcPts val="0"/>
              </a:spcBef>
              <a:buNone/>
            </a:pPr>
            <a:r>
              <a:rPr lang="en-US" sz="1800" dirty="0">
                <a:solidFill>
                  <a:srgbClr val="000000"/>
                </a:solidFill>
                <a:latin typeface="Verdana"/>
                <a:ea typeface="Verdana"/>
                <a:cs typeface="Verdana"/>
                <a:sym typeface="Verdana"/>
              </a:rPr>
              <a:t>Center for Food Security and Public Health website. Available at: </a:t>
            </a:r>
            <a:r>
              <a:rPr lang="en-US" sz="1800" dirty="0">
                <a:solidFill>
                  <a:srgbClr val="000000"/>
                </a:solidFill>
                <a:latin typeface="Verdana"/>
                <a:ea typeface="Verdana"/>
                <a:cs typeface="Verdana"/>
                <a:sym typeface="Verdana"/>
                <a:hlinkClick r:id="rId3"/>
              </a:rPr>
              <a:t>http://</a:t>
            </a:r>
            <a:r>
              <a:rPr lang="en-US" sz="1800" dirty="0" smtClean="0">
                <a:solidFill>
                  <a:srgbClr val="000000"/>
                </a:solidFill>
                <a:latin typeface="Verdana"/>
                <a:ea typeface="Verdana"/>
                <a:cs typeface="Verdana"/>
                <a:sym typeface="Verdana"/>
                <a:hlinkClick r:id="rId3"/>
              </a:rPr>
              <a:t>www.cfsph.iastate.edu</a:t>
            </a:r>
            <a:r>
              <a:rPr lang="en-US" sz="1800" dirty="0" smtClean="0">
                <a:solidFill>
                  <a:srgbClr val="000000"/>
                </a:solidFill>
                <a:latin typeface="Verdana"/>
                <a:ea typeface="Verdana"/>
                <a:cs typeface="Verdana"/>
                <a:sym typeface="Verdana"/>
              </a:rPr>
              <a:t>.  </a:t>
            </a:r>
            <a:r>
              <a:rPr lang="en-US" sz="1800" dirty="0">
                <a:solidFill>
                  <a:srgbClr val="000000"/>
                </a:solidFill>
                <a:latin typeface="Verdana"/>
                <a:ea typeface="Verdana"/>
                <a:cs typeface="Verdana"/>
                <a:sym typeface="Verdana"/>
              </a:rPr>
              <a:t>Accessed Nov 18, 2016. </a:t>
            </a:r>
          </a:p>
          <a:p>
            <a:pPr lvl="0">
              <a:spcBef>
                <a:spcPts val="0"/>
              </a:spcBef>
              <a:buNone/>
            </a:pPr>
            <a:endParaRPr sz="1800" dirty="0">
              <a:latin typeface="Verdana"/>
              <a:ea typeface="Verdana"/>
              <a:cs typeface="Verdana"/>
              <a:sym typeface="Verdana"/>
            </a:endParaRPr>
          </a:p>
          <a:p>
            <a:pPr lvl="0">
              <a:spcBef>
                <a:spcPts val="0"/>
              </a:spcBef>
              <a:buClr>
                <a:schemeClr val="dk1"/>
              </a:buClr>
              <a:buSzPct val="61111"/>
              <a:buFont typeface="Arial"/>
              <a:buNone/>
            </a:pPr>
            <a:r>
              <a:rPr lang="en-US" sz="1800" dirty="0">
                <a:latin typeface="Verdana"/>
                <a:ea typeface="Verdana"/>
                <a:cs typeface="Verdana"/>
                <a:sym typeface="Verdana"/>
              </a:rPr>
              <a:t>National Association of State Public Health Veterinarians website. Animals in public settings compendium, 2013. Available at: </a:t>
            </a:r>
            <a:r>
              <a:rPr lang="en-US" sz="1800" dirty="0">
                <a:latin typeface="Verdana"/>
                <a:ea typeface="Verdana"/>
                <a:cs typeface="Verdana"/>
                <a:sym typeface="Verdana"/>
                <a:hlinkClick r:id="rId4"/>
              </a:rPr>
              <a:t>http://</a:t>
            </a:r>
            <a:r>
              <a:rPr lang="en-US" sz="1800" dirty="0" smtClean="0">
                <a:latin typeface="Verdana"/>
                <a:ea typeface="Verdana"/>
                <a:cs typeface="Verdana"/>
                <a:sym typeface="Verdana"/>
                <a:hlinkClick r:id="rId4"/>
              </a:rPr>
              <a:t>nasphv.org/Documents/AnimalContactCompendium2013.pdf</a:t>
            </a:r>
            <a:r>
              <a:rPr lang="en-US" sz="1800" dirty="0" smtClean="0">
                <a:latin typeface="Verdana"/>
                <a:ea typeface="Verdana"/>
                <a:cs typeface="Verdana"/>
                <a:sym typeface="Verdana"/>
              </a:rPr>
              <a:t>.  </a:t>
            </a:r>
            <a:r>
              <a:rPr lang="en-US" sz="1800" dirty="0">
                <a:latin typeface="Verdana"/>
                <a:ea typeface="Verdana"/>
                <a:cs typeface="Verdana"/>
                <a:sym typeface="Verdana"/>
              </a:rPr>
              <a:t>Accessed Jul 14, 2016. </a:t>
            </a:r>
          </a:p>
          <a:p>
            <a:pPr lvl="0">
              <a:spcBef>
                <a:spcPts val="0"/>
              </a:spcBef>
              <a:buClr>
                <a:schemeClr val="dk1"/>
              </a:buClr>
              <a:buFont typeface="Arial"/>
              <a:buNone/>
            </a:pPr>
            <a:endParaRPr sz="1800" dirty="0">
              <a:latin typeface="Verdana"/>
              <a:ea typeface="Verdana"/>
              <a:cs typeface="Verdana"/>
              <a:sym typeface="Verdana"/>
            </a:endParaRPr>
          </a:p>
          <a:p>
            <a:pPr lvl="0">
              <a:spcBef>
                <a:spcPts val="0"/>
              </a:spcBef>
              <a:buClr>
                <a:schemeClr val="dk1"/>
              </a:buClr>
              <a:buSzPct val="61111"/>
              <a:buFont typeface="Arial"/>
              <a:buNone/>
            </a:pPr>
            <a:r>
              <a:rPr lang="en-US" sz="1800" dirty="0">
                <a:latin typeface="Verdana"/>
                <a:ea typeface="Verdana"/>
                <a:cs typeface="Verdana"/>
                <a:sym typeface="Verdana"/>
              </a:rPr>
              <a:t>National Association of State Public Health Veterinarians website. Measures to minimize influenza transmission at swine exhibitions, </a:t>
            </a:r>
            <a:r>
              <a:rPr lang="en-US" sz="1800" dirty="0" smtClean="0">
                <a:latin typeface="Verdana"/>
                <a:ea typeface="Verdana"/>
                <a:cs typeface="Verdana"/>
                <a:sym typeface="Verdana"/>
              </a:rPr>
              <a:t>2016.  </a:t>
            </a:r>
            <a:r>
              <a:rPr lang="en-US" sz="1800" dirty="0">
                <a:latin typeface="Verdana"/>
                <a:ea typeface="Verdana"/>
                <a:cs typeface="Verdana"/>
                <a:sym typeface="Verdana"/>
              </a:rPr>
              <a:t>Available at: </a:t>
            </a:r>
            <a:r>
              <a:rPr lang="en-US" sz="1800" dirty="0">
                <a:latin typeface="Verdana"/>
                <a:ea typeface="Verdana"/>
                <a:cs typeface="Verdana"/>
                <a:sym typeface="Verdana"/>
                <a:hlinkClick r:id="rId5"/>
              </a:rPr>
              <a:t>http://</a:t>
            </a:r>
            <a:r>
              <a:rPr lang="en-US" sz="1800" dirty="0" smtClean="0">
                <a:latin typeface="Verdana"/>
                <a:ea typeface="Verdana"/>
                <a:cs typeface="Verdana"/>
                <a:sym typeface="Verdana"/>
                <a:hlinkClick r:id="rId5"/>
              </a:rPr>
              <a:t>nasphv.org/Documents/Influenza_Transmission_at_Swine_Exhibitions_2016.pdf</a:t>
            </a:r>
            <a:r>
              <a:rPr lang="en-US" sz="1800" dirty="0" smtClean="0">
                <a:latin typeface="Verdana"/>
                <a:ea typeface="Verdana"/>
                <a:cs typeface="Verdana"/>
                <a:sym typeface="Verdana"/>
              </a:rPr>
              <a:t>.  </a:t>
            </a:r>
            <a:r>
              <a:rPr lang="en-US" sz="1800" dirty="0">
                <a:latin typeface="Verdana"/>
                <a:ea typeface="Verdana"/>
                <a:cs typeface="Verdana"/>
                <a:sym typeface="Verdana"/>
              </a:rPr>
              <a:t>Accessed Jul 14, 2016.</a:t>
            </a:r>
          </a:p>
          <a:p>
            <a:pPr lvl="0" rtl="0">
              <a:spcBef>
                <a:spcPts val="0"/>
              </a:spcBef>
              <a:buNone/>
            </a:pPr>
            <a:endParaRPr sz="1800" dirty="0">
              <a:latin typeface="Verdana"/>
              <a:ea typeface="Verdana"/>
              <a:cs typeface="Verdana"/>
              <a:sym typeface="Verdana"/>
            </a:endParaRPr>
          </a:p>
        </p:txBody>
      </p:sp>
      <p:sp>
        <p:nvSpPr>
          <p:cNvPr id="297" name="Shape 297"/>
          <p:cNvSpPr txBox="1"/>
          <p:nvPr/>
        </p:nvSpPr>
        <p:spPr>
          <a:xfrm>
            <a:off x="0" y="603504"/>
            <a:ext cx="9144000" cy="708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rgbClr val="000000"/>
                </a:solidFill>
                <a:latin typeface="Verdana"/>
                <a:ea typeface="Verdana"/>
                <a:cs typeface="Verdana"/>
                <a:sym typeface="Verdana"/>
              </a:rPr>
              <a:t>References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0" y="0"/>
            <a:ext cx="9144000" cy="3429000"/>
          </a:xfrm>
          <a:prstGeom prst="rect">
            <a:avLst/>
          </a:prstGeom>
          <a:solidFill>
            <a:srgbClr val="0054A6"/>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89" name="Shape 89"/>
          <p:cNvSpPr/>
          <p:nvPr/>
        </p:nvSpPr>
        <p:spPr>
          <a:xfrm>
            <a:off x="0" y="3422561"/>
            <a:ext cx="9144000" cy="3435439"/>
          </a:xfrm>
          <a:prstGeom prst="rect">
            <a:avLst/>
          </a:prstGeom>
          <a:solidFill>
            <a:schemeClr val="bg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0" name="Shape 90"/>
          <p:cNvSpPr txBox="1"/>
          <p:nvPr/>
        </p:nvSpPr>
        <p:spPr>
          <a:xfrm>
            <a:off x="1500595" y="1305342"/>
            <a:ext cx="6142808" cy="2123657"/>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buSzPct val="25000"/>
              <a:buNone/>
            </a:pPr>
            <a:r>
              <a:rPr lang="en-US" sz="4400" b="0" i="0" u="none" strike="noStrike" cap="none">
                <a:solidFill>
                  <a:schemeClr val="dk1"/>
                </a:solidFill>
                <a:latin typeface="Verdana"/>
                <a:ea typeface="Verdana"/>
                <a:cs typeface="Verdana"/>
                <a:sym typeface="Verdana"/>
              </a:rPr>
              <a:t>Zoonotic Disease Prevention and Biosecurity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9" y="4454520"/>
            <a:ext cx="3127121" cy="238443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2333" y="3781426"/>
            <a:ext cx="2491667" cy="30918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p:nvPr/>
        </p:nvSpPr>
        <p:spPr>
          <a:xfrm>
            <a:off x="304800" y="2540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96" name="Shape 96"/>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Learning Objectives</a:t>
            </a:r>
          </a:p>
        </p:txBody>
      </p:sp>
      <p:sp>
        <p:nvSpPr>
          <p:cNvPr id="97" name="Shape 97"/>
          <p:cNvSpPr txBox="1"/>
          <p:nvPr/>
        </p:nvSpPr>
        <p:spPr>
          <a:xfrm>
            <a:off x="711687" y="1917700"/>
            <a:ext cx="7708800" cy="2677800"/>
          </a:xfrm>
          <a:prstGeom prst="rect">
            <a:avLst/>
          </a:prstGeom>
          <a:noFill/>
          <a:ln>
            <a:noFill/>
          </a:ln>
        </p:spPr>
        <p:txBody>
          <a:bodyPr lIns="91425" tIns="45700" rIns="91425" bIns="45700" anchor="t" anchorCtr="0">
            <a:noAutofit/>
          </a:bodyPr>
          <a:lstStyle/>
          <a:p>
            <a:pPr marL="457200" marR="0" lvl="0" indent="-457200" algn="l" rtl="0">
              <a:spcBef>
                <a:spcPts val="0"/>
              </a:spcBef>
              <a:buClr>
                <a:schemeClr val="dk1"/>
              </a:buClr>
              <a:buSzPct val="100000"/>
              <a:buFont typeface="Verdana"/>
              <a:buAutoNum type="arabicPeriod"/>
            </a:pPr>
            <a:r>
              <a:rPr lang="en-US" sz="2400" b="0" i="0" u="none" strike="noStrike" cap="none" dirty="0">
                <a:solidFill>
                  <a:schemeClr val="dk1"/>
                </a:solidFill>
                <a:latin typeface="Verdana"/>
                <a:ea typeface="Verdana"/>
                <a:cs typeface="Verdana"/>
                <a:sym typeface="Verdana"/>
              </a:rPr>
              <a:t>Define biosecurity.</a:t>
            </a:r>
          </a:p>
          <a:p>
            <a:pPr marL="457200" marR="0" lvl="0" indent="-457200" algn="l" rtl="0">
              <a:spcBef>
                <a:spcPts val="0"/>
              </a:spcBef>
              <a:buClr>
                <a:schemeClr val="dk1"/>
              </a:buClr>
              <a:buSzPct val="100000"/>
              <a:buFont typeface="Verdana"/>
              <a:buAutoNum type="arabicPeriod"/>
            </a:pPr>
            <a:r>
              <a:rPr lang="en-US" sz="2400" b="0" i="0" u="none" strike="noStrike" cap="none" dirty="0">
                <a:solidFill>
                  <a:schemeClr val="dk1"/>
                </a:solidFill>
                <a:latin typeface="Verdana"/>
                <a:ea typeface="Verdana"/>
                <a:cs typeface="Verdana"/>
                <a:sym typeface="Verdana"/>
              </a:rPr>
              <a:t>Explain the importance of biosecurity in zoonotic disease control.</a:t>
            </a:r>
          </a:p>
          <a:p>
            <a:pPr marL="457200" marR="0" lvl="0" indent="-457200" algn="l" rtl="0">
              <a:spcBef>
                <a:spcPts val="0"/>
              </a:spcBef>
              <a:buClr>
                <a:schemeClr val="dk1"/>
              </a:buClr>
              <a:buSzPct val="100000"/>
              <a:buFont typeface="Verdana"/>
              <a:buAutoNum type="arabicPeriod"/>
            </a:pPr>
            <a:r>
              <a:rPr lang="en-US" sz="2400" b="0" i="0" u="none" strike="noStrike" cap="none" dirty="0">
                <a:solidFill>
                  <a:schemeClr val="dk1"/>
                </a:solidFill>
                <a:latin typeface="Verdana"/>
                <a:ea typeface="Verdana"/>
                <a:cs typeface="Verdana"/>
                <a:sym typeface="Verdana"/>
              </a:rPr>
              <a:t>Review ways zoonotic diseases might be spread to </a:t>
            </a:r>
            <a:r>
              <a:rPr lang="en-US" sz="2400" b="0" i="0" u="none" strike="noStrike" cap="none" dirty="0" smtClean="0">
                <a:solidFill>
                  <a:schemeClr val="dk1"/>
                </a:solidFill>
                <a:latin typeface="Verdana"/>
                <a:ea typeface="Verdana"/>
                <a:cs typeface="Verdana"/>
                <a:sym typeface="Verdana"/>
              </a:rPr>
              <a:t>you, your family, and your </a:t>
            </a:r>
            <a:r>
              <a:rPr lang="en-US" sz="2400" b="0" i="0" u="none" strike="noStrike" cap="none" dirty="0">
                <a:solidFill>
                  <a:schemeClr val="dk1"/>
                </a:solidFill>
                <a:latin typeface="Verdana"/>
                <a:ea typeface="Verdana"/>
                <a:cs typeface="Verdana"/>
                <a:sym typeface="Verdana"/>
              </a:rPr>
              <a:t>animals on the farm and at exhibitions.</a:t>
            </a:r>
          </a:p>
          <a:p>
            <a:pPr marL="457200" marR="0" lvl="0" indent="-457200" algn="l" rtl="0">
              <a:spcBef>
                <a:spcPts val="0"/>
              </a:spcBef>
              <a:buClr>
                <a:schemeClr val="dk1"/>
              </a:buClr>
              <a:buSzPct val="100000"/>
              <a:buFont typeface="Verdana"/>
              <a:buAutoNum type="arabicPeriod"/>
            </a:pPr>
            <a:r>
              <a:rPr lang="en-US" sz="2400" b="0" i="0" u="none" strike="noStrike" cap="none" dirty="0">
                <a:solidFill>
                  <a:schemeClr val="dk1"/>
                </a:solidFill>
                <a:latin typeface="Verdana"/>
                <a:ea typeface="Verdana"/>
                <a:cs typeface="Verdana"/>
                <a:sym typeface="Verdana"/>
              </a:rPr>
              <a:t>Describe measures to prevent zoonotic disease spread to </a:t>
            </a:r>
            <a:r>
              <a:rPr lang="en-US" sz="2400" b="0" i="0" u="none" strike="noStrike" cap="none" dirty="0" smtClean="0">
                <a:solidFill>
                  <a:schemeClr val="dk1"/>
                </a:solidFill>
                <a:latin typeface="Verdana"/>
                <a:ea typeface="Verdana"/>
                <a:cs typeface="Verdana"/>
                <a:sym typeface="Verdana"/>
              </a:rPr>
              <a:t>you, your family, and </a:t>
            </a:r>
            <a:r>
              <a:rPr lang="en-US" sz="2400" b="0" i="0" u="none" strike="noStrike" cap="none" dirty="0">
                <a:solidFill>
                  <a:schemeClr val="dk1"/>
                </a:solidFill>
                <a:latin typeface="Verdana"/>
                <a:ea typeface="Verdana"/>
                <a:cs typeface="Verdana"/>
                <a:sym typeface="Verdana"/>
              </a:rPr>
              <a:t>your animals on farms and at exhibitions.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121" y="5076825"/>
            <a:ext cx="2924355" cy="14841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03" name="Shape 103"/>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Biosecurity Basics</a:t>
            </a:r>
          </a:p>
        </p:txBody>
      </p:sp>
      <p:sp>
        <p:nvSpPr>
          <p:cNvPr id="104" name="Shape 104"/>
          <p:cNvSpPr txBox="1"/>
          <p:nvPr/>
        </p:nvSpPr>
        <p:spPr>
          <a:xfrm>
            <a:off x="483525" y="2120900"/>
            <a:ext cx="8130900" cy="1938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a:solidFill>
                  <a:schemeClr val="dk1"/>
                </a:solidFill>
                <a:latin typeface="Verdana"/>
                <a:ea typeface="Verdana"/>
                <a:cs typeface="Verdana"/>
                <a:sym typeface="Verdana"/>
              </a:rPr>
              <a:t>Biosecurity is a series of practices designed to prevent the introduction and spread of pathogens.</a:t>
            </a:r>
          </a:p>
          <a:p>
            <a:pPr marL="0" marR="0" lvl="0" indent="0" algn="ctr" rtl="0">
              <a:spcBef>
                <a:spcPts val="0"/>
              </a:spcBef>
              <a:buNone/>
            </a:pPr>
            <a:endParaRPr sz="2400" b="0" i="0" u="none" strike="noStrike" cap="none">
              <a:solidFill>
                <a:schemeClr val="dk1"/>
              </a:solidFill>
              <a:latin typeface="Verdana"/>
              <a:ea typeface="Verdana"/>
              <a:cs typeface="Verdana"/>
              <a:sym typeface="Verdana"/>
            </a:endParaRPr>
          </a:p>
          <a:p>
            <a:pPr marL="0" marR="0" lvl="0" indent="0" algn="ctr" rtl="0">
              <a:spcBef>
                <a:spcPts val="0"/>
              </a:spcBef>
              <a:buSzPct val="25000"/>
              <a:buNone/>
            </a:pPr>
            <a:r>
              <a:rPr lang="en-US" sz="2400" b="0" i="0" u="none" strike="noStrike" cap="none">
                <a:solidFill>
                  <a:schemeClr val="dk1"/>
                </a:solidFill>
                <a:latin typeface="Verdana"/>
                <a:ea typeface="Verdana"/>
                <a:cs typeface="Verdana"/>
                <a:sym typeface="Verdana"/>
              </a:rPr>
              <a:t>Good biosecurity can help keep you and your animals healthy.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0" name="Shape 110"/>
          <p:cNvSpPr txBox="1"/>
          <p:nvPr/>
        </p:nvSpPr>
        <p:spPr>
          <a:xfrm>
            <a:off x="304801" y="60350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Biosecurity Basics</a:t>
            </a:r>
          </a:p>
        </p:txBody>
      </p:sp>
      <p:sp>
        <p:nvSpPr>
          <p:cNvPr id="111" name="Shape 111"/>
          <p:cNvSpPr txBox="1"/>
          <p:nvPr/>
        </p:nvSpPr>
        <p:spPr>
          <a:xfrm>
            <a:off x="628651" y="2070099"/>
            <a:ext cx="7877174" cy="3463925"/>
          </a:xfrm>
          <a:prstGeom prst="rect">
            <a:avLst/>
          </a:prstGeom>
          <a:noFill/>
          <a:ln>
            <a:noFill/>
          </a:ln>
        </p:spPr>
        <p:txBody>
          <a:bodyPr lIns="91425" tIns="45700" rIns="91425" bIns="45700" anchor="t" anchorCtr="0">
            <a:noAutofit/>
          </a:bodyPr>
          <a:lstStyle/>
          <a:p>
            <a:pPr marR="0" lvl="0" algn="ctr" rtl="0">
              <a:spcBef>
                <a:spcPts val="0"/>
              </a:spcBef>
              <a:buClr>
                <a:schemeClr val="dk1"/>
              </a:buClr>
              <a:buSzPct val="100000"/>
            </a:pPr>
            <a:r>
              <a:rPr lang="en-US" sz="2400" b="0" i="0" u="none" strike="noStrike" cap="none" dirty="0" smtClean="0">
                <a:solidFill>
                  <a:schemeClr val="dk1"/>
                </a:solidFill>
                <a:latin typeface="Verdana"/>
                <a:ea typeface="Verdana"/>
                <a:cs typeface="Verdana"/>
                <a:sym typeface="Verdana"/>
              </a:rPr>
              <a:t>Keep </a:t>
            </a:r>
            <a:r>
              <a:rPr lang="en-US" sz="2400" b="0" i="0" u="none" strike="noStrike" cap="none" dirty="0">
                <a:solidFill>
                  <a:schemeClr val="dk1"/>
                </a:solidFill>
                <a:latin typeface="Verdana"/>
                <a:ea typeface="Verdana"/>
                <a:cs typeface="Verdana"/>
                <a:sym typeface="Verdana"/>
              </a:rPr>
              <a:t>disease from entering an </a:t>
            </a:r>
            <a:r>
              <a:rPr lang="en-US" sz="2400" b="0" i="0" u="none" strike="noStrike" cap="none" dirty="0" smtClean="0">
                <a:solidFill>
                  <a:schemeClr val="dk1"/>
                </a:solidFill>
                <a:latin typeface="Verdana"/>
                <a:ea typeface="Verdana"/>
                <a:cs typeface="Verdana"/>
                <a:sym typeface="Verdana"/>
              </a:rPr>
              <a:t>area</a:t>
            </a:r>
          </a:p>
          <a:p>
            <a:pPr marR="0" lvl="0" algn="ctr" rtl="0">
              <a:spcBef>
                <a:spcPts val="0"/>
              </a:spcBef>
              <a:buClr>
                <a:schemeClr val="dk1"/>
              </a:buClr>
              <a:buSzPct val="100000"/>
            </a:pPr>
            <a:endParaRPr lang="en-US" sz="2400" dirty="0" smtClean="0">
              <a:solidFill>
                <a:schemeClr val="dk1"/>
              </a:solidFill>
              <a:latin typeface="Verdana"/>
              <a:ea typeface="Verdana"/>
              <a:cs typeface="Verdana"/>
              <a:sym typeface="Verdana"/>
            </a:endParaRPr>
          </a:p>
          <a:p>
            <a:pPr marR="0" lvl="0" algn="ctr" rtl="0">
              <a:spcBef>
                <a:spcPts val="0"/>
              </a:spcBef>
              <a:buClr>
                <a:schemeClr val="dk1"/>
              </a:buClr>
              <a:buSzPct val="100000"/>
            </a:pPr>
            <a:endParaRPr lang="en-US" sz="2400" dirty="0">
              <a:solidFill>
                <a:schemeClr val="dk1"/>
              </a:solidFill>
              <a:latin typeface="Verdana"/>
              <a:ea typeface="Verdana"/>
              <a:cs typeface="Verdana"/>
              <a:sym typeface="Verdana"/>
            </a:endParaRPr>
          </a:p>
          <a:p>
            <a:pPr marR="0" lvl="0" algn="ctr" rtl="0">
              <a:spcBef>
                <a:spcPts val="0"/>
              </a:spcBef>
              <a:buClr>
                <a:schemeClr val="dk1"/>
              </a:buClr>
              <a:buSzPct val="100000"/>
            </a:pPr>
            <a:endParaRPr lang="en-US" sz="2400" dirty="0">
              <a:solidFill>
                <a:schemeClr val="dk1"/>
              </a:solidFill>
              <a:latin typeface="Verdana"/>
              <a:ea typeface="Verdana"/>
              <a:cs typeface="Verdana"/>
              <a:sym typeface="Verdana"/>
            </a:endParaRPr>
          </a:p>
          <a:p>
            <a:pPr marR="0" lvl="0" algn="ctr" rtl="0">
              <a:spcBef>
                <a:spcPts val="0"/>
              </a:spcBef>
              <a:buClr>
                <a:schemeClr val="dk1"/>
              </a:buClr>
              <a:buSzPct val="100000"/>
            </a:pPr>
            <a:r>
              <a:rPr lang="en-US" sz="2400" b="0" i="0" u="none" strike="noStrike" cap="none" dirty="0" smtClean="0">
                <a:solidFill>
                  <a:schemeClr val="dk1"/>
                </a:solidFill>
                <a:latin typeface="Verdana"/>
                <a:ea typeface="Verdana"/>
                <a:cs typeface="Verdana"/>
                <a:sym typeface="Verdana"/>
              </a:rPr>
              <a:t>Prevent </a:t>
            </a:r>
            <a:r>
              <a:rPr lang="en-US" sz="2400" b="0" i="0" u="none" strike="noStrike" cap="none" dirty="0">
                <a:solidFill>
                  <a:schemeClr val="dk1"/>
                </a:solidFill>
                <a:latin typeface="Verdana"/>
                <a:ea typeface="Verdana"/>
                <a:cs typeface="Verdana"/>
                <a:sym typeface="Verdana"/>
              </a:rPr>
              <a:t>disease from spreading to other locations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p:nvPr/>
        </p:nvSpPr>
        <p:spPr>
          <a:xfrm>
            <a:off x="304800" y="304800"/>
            <a:ext cx="8522700" cy="6306900"/>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18" name="Shape 118"/>
          <p:cNvSpPr txBox="1"/>
          <p:nvPr/>
        </p:nvSpPr>
        <p:spPr>
          <a:xfrm>
            <a:off x="304801" y="603504"/>
            <a:ext cx="8522700" cy="708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Verdana"/>
                <a:ea typeface="Verdana"/>
                <a:cs typeface="Verdana"/>
                <a:sym typeface="Verdana"/>
              </a:rPr>
              <a:t>Ways Pathogens </a:t>
            </a:r>
          </a:p>
          <a:p>
            <a:pPr marL="0" marR="0" lvl="0" indent="0" algn="ctr" rtl="0">
              <a:spcBef>
                <a:spcPts val="0"/>
              </a:spcBef>
              <a:buSzPct val="25000"/>
              <a:buNone/>
            </a:pPr>
            <a:r>
              <a:rPr lang="en-US" sz="4000">
                <a:solidFill>
                  <a:schemeClr val="dk1"/>
                </a:solidFill>
                <a:latin typeface="Verdana"/>
                <a:ea typeface="Verdana"/>
                <a:cs typeface="Verdana"/>
                <a:sym typeface="Verdana"/>
              </a:rPr>
              <a:t>Can Enter a Farm</a:t>
            </a:r>
          </a:p>
        </p:txBody>
      </p:sp>
      <p:pic>
        <p:nvPicPr>
          <p:cNvPr id="119" name="Shape 119"/>
          <p:cNvPicPr preferRelativeResize="0"/>
          <p:nvPr/>
        </p:nvPicPr>
        <p:blipFill>
          <a:blip r:embed="rId3">
            <a:alphaModFix/>
          </a:blip>
          <a:stretch>
            <a:fillRect/>
          </a:stretch>
        </p:blipFill>
        <p:spPr>
          <a:xfrm>
            <a:off x="1687537" y="2344950"/>
            <a:ext cx="5915124" cy="3763124"/>
          </a:xfrm>
          <a:prstGeom prst="rect">
            <a:avLst/>
          </a:prstGeom>
          <a:noFill/>
          <a:ln>
            <a:noFill/>
          </a:ln>
          <a:effectLst>
            <a:outerShdw blurRad="50800" dist="38100" dir="2700000" algn="tl" rotWithShape="0">
              <a:prstClr val="black">
                <a:alpha val="40000"/>
              </a:prstClr>
            </a:outerShdw>
          </a:effectLst>
        </p:spPr>
      </p:pic>
      <p:cxnSp>
        <p:nvCxnSpPr>
          <p:cNvPr id="120" name="Shape 120"/>
          <p:cNvCxnSpPr/>
          <p:nvPr/>
        </p:nvCxnSpPr>
        <p:spPr>
          <a:xfrm>
            <a:off x="937425" y="2664275"/>
            <a:ext cx="1282800" cy="759900"/>
          </a:xfrm>
          <a:prstGeom prst="straightConnector1">
            <a:avLst/>
          </a:prstGeom>
          <a:noFill/>
          <a:ln w="76200" cap="flat" cmpd="sng">
            <a:solidFill>
              <a:srgbClr val="FF0000"/>
            </a:solidFill>
            <a:prstDash val="solid"/>
            <a:round/>
            <a:headEnd type="none" w="lg" len="lg"/>
            <a:tailEnd type="triangle" w="lg" len="lg"/>
          </a:ln>
        </p:spPr>
      </p:cxnSp>
      <p:cxnSp>
        <p:nvCxnSpPr>
          <p:cNvPr id="121" name="Shape 121"/>
          <p:cNvCxnSpPr/>
          <p:nvPr/>
        </p:nvCxnSpPr>
        <p:spPr>
          <a:xfrm rot="10800000" flipH="1">
            <a:off x="1292675" y="4124575"/>
            <a:ext cx="2013000" cy="1036200"/>
          </a:xfrm>
          <a:prstGeom prst="straightConnector1">
            <a:avLst/>
          </a:prstGeom>
          <a:noFill/>
          <a:ln w="76200" cap="flat" cmpd="sng">
            <a:solidFill>
              <a:srgbClr val="FF0000"/>
            </a:solidFill>
            <a:prstDash val="solid"/>
            <a:round/>
            <a:headEnd type="none" w="lg" len="lg"/>
            <a:tailEnd type="triangle" w="lg" len="lg"/>
          </a:ln>
        </p:spPr>
      </p:cxnSp>
      <p:cxnSp>
        <p:nvCxnSpPr>
          <p:cNvPr id="122" name="Shape 122"/>
          <p:cNvCxnSpPr/>
          <p:nvPr/>
        </p:nvCxnSpPr>
        <p:spPr>
          <a:xfrm>
            <a:off x="1845250" y="2269550"/>
            <a:ext cx="1005300" cy="897000"/>
          </a:xfrm>
          <a:prstGeom prst="straightConnector1">
            <a:avLst/>
          </a:prstGeom>
          <a:noFill/>
          <a:ln w="76200" cap="flat" cmpd="sng">
            <a:solidFill>
              <a:srgbClr val="FF0000"/>
            </a:solidFill>
            <a:prstDash val="solid"/>
            <a:round/>
            <a:headEnd type="none" w="lg" len="lg"/>
            <a:tailEnd type="triangle" w="lg" len="lg"/>
          </a:ln>
        </p:spPr>
      </p:cxnSp>
      <p:cxnSp>
        <p:nvCxnSpPr>
          <p:cNvPr id="123" name="Shape 123"/>
          <p:cNvCxnSpPr/>
          <p:nvPr/>
        </p:nvCxnSpPr>
        <p:spPr>
          <a:xfrm flipH="1">
            <a:off x="5420600" y="2230075"/>
            <a:ext cx="1654500" cy="990300"/>
          </a:xfrm>
          <a:prstGeom prst="straightConnector1">
            <a:avLst/>
          </a:prstGeom>
          <a:noFill/>
          <a:ln w="76200" cap="flat" cmpd="sng">
            <a:solidFill>
              <a:srgbClr val="FF0000"/>
            </a:solidFill>
            <a:prstDash val="solid"/>
            <a:round/>
            <a:headEnd type="none" w="lg" len="lg"/>
            <a:tailEnd type="triangle" w="lg" len="lg"/>
          </a:ln>
        </p:spPr>
      </p:cxnSp>
      <p:cxnSp>
        <p:nvCxnSpPr>
          <p:cNvPr id="124" name="Shape 124"/>
          <p:cNvCxnSpPr>
            <a:stCxn id="125" idx="1"/>
          </p:cNvCxnSpPr>
          <p:nvPr/>
        </p:nvCxnSpPr>
        <p:spPr>
          <a:xfrm rot="10800000">
            <a:off x="5158500" y="5207925"/>
            <a:ext cx="2522100" cy="693000"/>
          </a:xfrm>
          <a:prstGeom prst="straightConnector1">
            <a:avLst/>
          </a:prstGeom>
          <a:noFill/>
          <a:ln w="76200" cap="flat" cmpd="sng">
            <a:solidFill>
              <a:srgbClr val="FF0000"/>
            </a:solidFill>
            <a:prstDash val="solid"/>
            <a:round/>
            <a:headEnd type="none" w="lg" len="lg"/>
            <a:tailEnd type="triangle" w="lg" len="lg"/>
          </a:ln>
        </p:spPr>
      </p:cxnSp>
      <p:cxnSp>
        <p:nvCxnSpPr>
          <p:cNvPr id="126" name="Shape 126"/>
          <p:cNvCxnSpPr/>
          <p:nvPr/>
        </p:nvCxnSpPr>
        <p:spPr>
          <a:xfrm rot="10800000">
            <a:off x="6435700" y="4124600"/>
            <a:ext cx="1211700" cy="296100"/>
          </a:xfrm>
          <a:prstGeom prst="straightConnector1">
            <a:avLst/>
          </a:prstGeom>
          <a:noFill/>
          <a:ln w="76200" cap="flat" cmpd="sng">
            <a:solidFill>
              <a:srgbClr val="FF0000"/>
            </a:solidFill>
            <a:prstDash val="solid"/>
            <a:round/>
            <a:headEnd type="none" w="lg" len="lg"/>
            <a:tailEnd type="triangle" w="lg" len="lg"/>
          </a:ln>
        </p:spPr>
      </p:cxnSp>
      <p:cxnSp>
        <p:nvCxnSpPr>
          <p:cNvPr id="127" name="Shape 127"/>
          <p:cNvCxnSpPr/>
          <p:nvPr/>
        </p:nvCxnSpPr>
        <p:spPr>
          <a:xfrm flipH="1">
            <a:off x="7150675" y="2759675"/>
            <a:ext cx="940800" cy="569100"/>
          </a:xfrm>
          <a:prstGeom prst="straightConnector1">
            <a:avLst/>
          </a:prstGeom>
          <a:noFill/>
          <a:ln w="76200" cap="flat" cmpd="sng">
            <a:solidFill>
              <a:srgbClr val="FF0000"/>
            </a:solidFill>
            <a:prstDash val="solid"/>
            <a:round/>
            <a:headEnd type="none" w="lg" len="lg"/>
            <a:tailEnd type="triangle" w="lg" len="lg"/>
          </a:ln>
        </p:spPr>
      </p:cxnSp>
      <p:sp>
        <p:nvSpPr>
          <p:cNvPr id="128" name="Shape 128"/>
          <p:cNvSpPr txBox="1"/>
          <p:nvPr/>
        </p:nvSpPr>
        <p:spPr>
          <a:xfrm>
            <a:off x="1527263" y="1873213"/>
            <a:ext cx="2013000" cy="414300"/>
          </a:xfrm>
          <a:prstGeom prst="rect">
            <a:avLst/>
          </a:prstGeom>
          <a:noFill/>
          <a:ln>
            <a:noFill/>
          </a:ln>
        </p:spPr>
        <p:txBody>
          <a:bodyPr lIns="91425" tIns="91425" rIns="91425" bIns="91425" anchor="t" anchorCtr="0">
            <a:noAutofit/>
          </a:bodyPr>
          <a:lstStyle/>
          <a:p>
            <a:pPr lvl="0">
              <a:spcBef>
                <a:spcPts val="0"/>
              </a:spcBef>
              <a:buNone/>
            </a:pPr>
            <a:r>
              <a:rPr lang="en-US" sz="1800" dirty="0">
                <a:latin typeface="Verdana"/>
                <a:ea typeface="Verdana"/>
                <a:cs typeface="Verdana"/>
                <a:sym typeface="Verdana"/>
              </a:rPr>
              <a:t>Feed and </a:t>
            </a:r>
            <a:r>
              <a:rPr lang="en-US" sz="1800" dirty="0" smtClean="0">
                <a:latin typeface="Verdana"/>
                <a:ea typeface="Verdana"/>
                <a:cs typeface="Verdana"/>
                <a:sym typeface="Verdana"/>
              </a:rPr>
              <a:t>water</a:t>
            </a:r>
            <a:endParaRPr lang="en-US" sz="1800" dirty="0">
              <a:latin typeface="Verdana"/>
              <a:ea typeface="Verdana"/>
              <a:cs typeface="Verdana"/>
              <a:sym typeface="Verdana"/>
            </a:endParaRPr>
          </a:p>
        </p:txBody>
      </p:sp>
      <p:sp>
        <p:nvSpPr>
          <p:cNvPr id="129" name="Shape 129"/>
          <p:cNvSpPr txBox="1"/>
          <p:nvPr/>
        </p:nvSpPr>
        <p:spPr>
          <a:xfrm>
            <a:off x="286600" y="2182563"/>
            <a:ext cx="1461600" cy="414300"/>
          </a:xfrm>
          <a:prstGeom prst="rect">
            <a:avLst/>
          </a:prstGeom>
          <a:noFill/>
          <a:ln>
            <a:noFill/>
          </a:ln>
        </p:spPr>
        <p:txBody>
          <a:bodyPr lIns="91425" tIns="91425" rIns="91425" bIns="91425" anchor="t" anchorCtr="0">
            <a:noAutofit/>
          </a:bodyPr>
          <a:lstStyle/>
          <a:p>
            <a:pPr lvl="0" rtl="0">
              <a:spcBef>
                <a:spcPts val="0"/>
              </a:spcBef>
              <a:buNone/>
            </a:pPr>
            <a:r>
              <a:rPr lang="en-US" sz="1800" dirty="0" smtClean="0">
                <a:latin typeface="Verdana"/>
                <a:ea typeface="Verdana"/>
                <a:cs typeface="Verdana"/>
                <a:sym typeface="Verdana"/>
              </a:rPr>
              <a:t>Equipment and bedding</a:t>
            </a:r>
            <a:endParaRPr lang="en-US" sz="1800" dirty="0">
              <a:latin typeface="Verdana"/>
              <a:ea typeface="Verdana"/>
              <a:cs typeface="Verdana"/>
              <a:sym typeface="Verdana"/>
            </a:endParaRPr>
          </a:p>
        </p:txBody>
      </p:sp>
      <p:sp>
        <p:nvSpPr>
          <p:cNvPr id="130" name="Shape 130"/>
          <p:cNvSpPr txBox="1"/>
          <p:nvPr/>
        </p:nvSpPr>
        <p:spPr>
          <a:xfrm>
            <a:off x="351875" y="5091700"/>
            <a:ext cx="940800" cy="414300"/>
          </a:xfrm>
          <a:prstGeom prst="rect">
            <a:avLst/>
          </a:prstGeom>
          <a:noFill/>
          <a:ln>
            <a:noFill/>
          </a:ln>
        </p:spPr>
        <p:txBody>
          <a:bodyPr lIns="91425" tIns="91425" rIns="91425" bIns="91425" anchor="t" anchorCtr="0">
            <a:noAutofit/>
          </a:bodyPr>
          <a:lstStyle/>
          <a:p>
            <a:pPr lvl="0" rtl="0">
              <a:spcBef>
                <a:spcPts val="0"/>
              </a:spcBef>
              <a:buNone/>
            </a:pPr>
            <a:r>
              <a:rPr lang="en-US" sz="1800">
                <a:latin typeface="Verdana"/>
                <a:ea typeface="Verdana"/>
                <a:cs typeface="Verdana"/>
                <a:sym typeface="Verdana"/>
              </a:rPr>
              <a:t>People</a:t>
            </a:r>
          </a:p>
        </p:txBody>
      </p:sp>
      <p:sp>
        <p:nvSpPr>
          <p:cNvPr id="131" name="Shape 131"/>
          <p:cNvSpPr txBox="1"/>
          <p:nvPr/>
        </p:nvSpPr>
        <p:spPr>
          <a:xfrm>
            <a:off x="6078475" y="1828450"/>
            <a:ext cx="1904400" cy="414300"/>
          </a:xfrm>
          <a:prstGeom prst="rect">
            <a:avLst/>
          </a:prstGeom>
          <a:noFill/>
          <a:ln>
            <a:noFill/>
          </a:ln>
        </p:spPr>
        <p:txBody>
          <a:bodyPr lIns="91425" tIns="91425" rIns="91425" bIns="91425" anchor="t" anchorCtr="0">
            <a:noAutofit/>
          </a:bodyPr>
          <a:lstStyle/>
          <a:p>
            <a:pPr lvl="0" rtl="0">
              <a:spcBef>
                <a:spcPts val="0"/>
              </a:spcBef>
              <a:buNone/>
            </a:pPr>
            <a:r>
              <a:rPr lang="en-US" sz="1800" dirty="0">
                <a:latin typeface="Verdana"/>
                <a:ea typeface="Verdana"/>
                <a:cs typeface="Verdana"/>
                <a:sym typeface="Verdana"/>
              </a:rPr>
              <a:t>Farm </a:t>
            </a:r>
            <a:r>
              <a:rPr lang="en-US" sz="1800" dirty="0" smtClean="0">
                <a:latin typeface="Verdana"/>
                <a:ea typeface="Verdana"/>
                <a:cs typeface="Verdana"/>
                <a:sym typeface="Verdana"/>
              </a:rPr>
              <a:t>animals</a:t>
            </a:r>
            <a:endParaRPr lang="en-US" sz="1800" dirty="0">
              <a:latin typeface="Verdana"/>
              <a:ea typeface="Verdana"/>
              <a:cs typeface="Verdana"/>
              <a:sym typeface="Verdana"/>
            </a:endParaRPr>
          </a:p>
        </p:txBody>
      </p:sp>
      <p:sp>
        <p:nvSpPr>
          <p:cNvPr id="125" name="Shape 125"/>
          <p:cNvSpPr txBox="1"/>
          <p:nvPr/>
        </p:nvSpPr>
        <p:spPr>
          <a:xfrm>
            <a:off x="7680600" y="5693775"/>
            <a:ext cx="1146900" cy="414300"/>
          </a:xfrm>
          <a:prstGeom prst="rect">
            <a:avLst/>
          </a:prstGeom>
          <a:noFill/>
          <a:ln>
            <a:noFill/>
          </a:ln>
        </p:spPr>
        <p:txBody>
          <a:bodyPr lIns="91425" tIns="91425" rIns="91425" bIns="91425" anchor="t" anchorCtr="0">
            <a:noAutofit/>
          </a:bodyPr>
          <a:lstStyle/>
          <a:p>
            <a:pPr lvl="0" rtl="0">
              <a:spcBef>
                <a:spcPts val="0"/>
              </a:spcBef>
              <a:buNone/>
            </a:pPr>
            <a:r>
              <a:rPr lang="en-US" sz="1800">
                <a:latin typeface="Verdana"/>
                <a:ea typeface="Verdana"/>
                <a:cs typeface="Verdana"/>
                <a:sym typeface="Verdana"/>
              </a:rPr>
              <a:t>Vehicles</a:t>
            </a:r>
          </a:p>
        </p:txBody>
      </p:sp>
      <p:sp>
        <p:nvSpPr>
          <p:cNvPr id="132" name="Shape 132"/>
          <p:cNvSpPr txBox="1"/>
          <p:nvPr/>
        </p:nvSpPr>
        <p:spPr>
          <a:xfrm>
            <a:off x="7583550" y="3565630"/>
            <a:ext cx="1341000" cy="414300"/>
          </a:xfrm>
          <a:prstGeom prst="rect">
            <a:avLst/>
          </a:prstGeom>
          <a:noFill/>
          <a:ln>
            <a:noFill/>
          </a:ln>
        </p:spPr>
        <p:txBody>
          <a:bodyPr lIns="91425" tIns="91425" rIns="91425" bIns="91425" anchor="t" anchorCtr="0">
            <a:noAutofit/>
          </a:bodyPr>
          <a:lstStyle/>
          <a:p>
            <a:pPr lvl="0">
              <a:spcBef>
                <a:spcPts val="0"/>
              </a:spcBef>
              <a:buNone/>
            </a:pPr>
            <a:r>
              <a:rPr lang="en-US" sz="1800" dirty="0">
                <a:latin typeface="Verdana"/>
                <a:ea typeface="Verdana"/>
                <a:cs typeface="Verdana"/>
                <a:sym typeface="Verdana"/>
              </a:rPr>
              <a:t>Birds,</a:t>
            </a:r>
          </a:p>
          <a:p>
            <a:pPr lvl="0" rtl="0">
              <a:spcBef>
                <a:spcPts val="0"/>
              </a:spcBef>
              <a:buNone/>
            </a:pPr>
            <a:r>
              <a:rPr lang="en-US" sz="1800" dirty="0" smtClean="0">
                <a:latin typeface="Verdana"/>
                <a:ea typeface="Verdana"/>
                <a:cs typeface="Verdana"/>
                <a:sym typeface="Verdana"/>
              </a:rPr>
              <a:t>insects, rodents, and other wild animals</a:t>
            </a:r>
            <a:endParaRPr lang="en-US" sz="1800" dirty="0">
              <a:latin typeface="Verdana"/>
              <a:ea typeface="Verdana"/>
              <a:cs typeface="Verdana"/>
              <a:sym typeface="Verdana"/>
            </a:endParaRPr>
          </a:p>
        </p:txBody>
      </p:sp>
      <p:sp>
        <p:nvSpPr>
          <p:cNvPr id="133" name="Shape 133"/>
          <p:cNvSpPr txBox="1"/>
          <p:nvPr/>
        </p:nvSpPr>
        <p:spPr>
          <a:xfrm>
            <a:off x="8167050" y="2518075"/>
            <a:ext cx="508500" cy="414300"/>
          </a:xfrm>
          <a:prstGeom prst="rect">
            <a:avLst/>
          </a:prstGeom>
          <a:noFill/>
          <a:ln>
            <a:noFill/>
          </a:ln>
        </p:spPr>
        <p:txBody>
          <a:bodyPr lIns="91425" tIns="91425" rIns="91425" bIns="91425" anchor="t" anchorCtr="0">
            <a:noAutofit/>
          </a:bodyPr>
          <a:lstStyle/>
          <a:p>
            <a:pPr lvl="0" rtl="0">
              <a:spcBef>
                <a:spcPts val="0"/>
              </a:spcBef>
              <a:buNone/>
            </a:pPr>
            <a:r>
              <a:rPr lang="en-US" sz="1800">
                <a:latin typeface="Verdana"/>
                <a:ea typeface="Verdana"/>
                <a:cs typeface="Verdana"/>
                <a:sym typeface="Verdana"/>
              </a:rPr>
              <a:t>Air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39" name="Shape 139"/>
          <p:cNvSpPr txBox="1"/>
          <p:nvPr/>
        </p:nvSpPr>
        <p:spPr>
          <a:xfrm>
            <a:off x="304801" y="3104364"/>
            <a:ext cx="8522676"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Biosecurity on the Farm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p:nvPr/>
        </p:nvSpPr>
        <p:spPr>
          <a:xfrm>
            <a:off x="304800" y="304800"/>
            <a:ext cx="8522676" cy="6307014"/>
          </a:xfrm>
          <a:prstGeom prst="rect">
            <a:avLst/>
          </a:prstGeom>
          <a:solidFill>
            <a:schemeClr val="lt1"/>
          </a:solidFill>
          <a:ln w="50800" cap="flat" cmpd="sng">
            <a:solidFill>
              <a:srgbClr val="0054A6"/>
            </a:solidFill>
            <a:prstDash val="solid"/>
            <a:round/>
            <a:headEnd type="none" w="med" len="med"/>
            <a:tailEnd type="none" w="med" len="med"/>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45" name="Shape 145"/>
          <p:cNvSpPr txBox="1"/>
          <p:nvPr/>
        </p:nvSpPr>
        <p:spPr>
          <a:xfrm>
            <a:off x="303822" y="603504"/>
            <a:ext cx="8523653"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b="0" i="0" u="none" strike="noStrike" cap="none">
                <a:solidFill>
                  <a:schemeClr val="dk1"/>
                </a:solidFill>
                <a:latin typeface="Verdana"/>
                <a:ea typeface="Verdana"/>
                <a:cs typeface="Verdana"/>
                <a:sym typeface="Verdana"/>
              </a:rPr>
              <a:t>Farm Entrance and Perimeter</a:t>
            </a:r>
          </a:p>
        </p:txBody>
      </p:sp>
      <p:sp>
        <p:nvSpPr>
          <p:cNvPr id="146" name="Shape 146"/>
          <p:cNvSpPr txBox="1"/>
          <p:nvPr/>
        </p:nvSpPr>
        <p:spPr>
          <a:xfrm>
            <a:off x="629864" y="1610094"/>
            <a:ext cx="6322500" cy="26997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Limit access to the farm</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Minimize visitors and traffic</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Have only one gated entrance to the animal areas</a:t>
            </a:r>
          </a:p>
          <a:p>
            <a:pPr marL="742950" marR="0" lvl="1" indent="-273050" algn="l" rtl="0">
              <a:spcBef>
                <a:spcPts val="0"/>
              </a:spcBef>
              <a:buClr>
                <a:schemeClr val="dk1"/>
              </a:buClr>
              <a:buSzPct val="100000"/>
              <a:buFont typeface="Verdana"/>
              <a:buChar char="○"/>
            </a:pPr>
            <a:r>
              <a:rPr lang="en-US" sz="2200" b="0" i="0" u="none" strike="noStrike" cap="none" dirty="0">
                <a:solidFill>
                  <a:schemeClr val="dk1"/>
                </a:solidFill>
                <a:latin typeface="Verdana"/>
                <a:ea typeface="Verdana"/>
                <a:cs typeface="Verdana"/>
                <a:sym typeface="Verdana"/>
              </a:rPr>
              <a:t>Lock gates to prevent unwanted entry</a:t>
            </a:r>
          </a:p>
          <a:p>
            <a:pPr marL="285750" marR="0" lvl="0" indent="-285750" algn="l" rtl="0">
              <a:spcBef>
                <a:spcPts val="0"/>
              </a:spcBef>
              <a:buClr>
                <a:schemeClr val="dk1"/>
              </a:buClr>
              <a:buSzPct val="100000"/>
              <a:buFont typeface="Verdana"/>
              <a:buChar char="●"/>
            </a:pPr>
            <a:r>
              <a:rPr lang="en-US" sz="2400" b="0" i="0" u="none" strike="noStrike" cap="none" dirty="0">
                <a:solidFill>
                  <a:schemeClr val="dk1"/>
                </a:solidFill>
                <a:latin typeface="Verdana"/>
                <a:ea typeface="Verdana"/>
                <a:cs typeface="Verdana"/>
                <a:sym typeface="Verdana"/>
              </a:rPr>
              <a:t>Maintain fences to keep your animals in and </a:t>
            </a:r>
            <a:r>
              <a:rPr lang="en-US" sz="2400" b="0" i="0" u="none" strike="noStrike" cap="none" dirty="0" smtClean="0">
                <a:solidFill>
                  <a:schemeClr val="dk1"/>
                </a:solidFill>
                <a:latin typeface="Verdana"/>
                <a:ea typeface="Verdana"/>
                <a:cs typeface="Verdana"/>
                <a:sym typeface="Verdana"/>
              </a:rPr>
              <a:t>other animals </a:t>
            </a:r>
            <a:r>
              <a:rPr lang="en-US" sz="2400" b="0" i="0" u="none" strike="noStrike" cap="none" dirty="0">
                <a:solidFill>
                  <a:schemeClr val="dk1"/>
                </a:solidFill>
                <a:latin typeface="Verdana"/>
                <a:ea typeface="Verdana"/>
                <a:cs typeface="Verdana"/>
                <a:sym typeface="Verdana"/>
              </a:rPr>
              <a:t>out</a:t>
            </a:r>
          </a:p>
        </p:txBody>
      </p:sp>
      <p:pic>
        <p:nvPicPr>
          <p:cNvPr id="147" name="Shape 147"/>
          <p:cNvPicPr preferRelativeResize="0"/>
          <p:nvPr/>
        </p:nvPicPr>
        <p:blipFill>
          <a:blip r:embed="rId3">
            <a:alphaModFix/>
          </a:blip>
          <a:stretch>
            <a:fillRect/>
          </a:stretch>
        </p:blipFill>
        <p:spPr>
          <a:xfrm>
            <a:off x="4850374" y="3937174"/>
            <a:ext cx="3685105" cy="244875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1716</Words>
  <Application>Microsoft Office PowerPoint</Application>
  <PresentationFormat>On-screen Show (4:3)</PresentationFormat>
  <Paragraphs>166</Paragraphs>
  <Slides>29</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Articulate Light</vt:lpstr>
      <vt:lpstr>Calibri</vt:lpstr>
      <vt:lpstr>Microsoft Sans Serif</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Obbink, Kristen K [CFSPH]</dc:creator>
  <cp:lastModifiedBy>Canon, Abbey J [CFSPH]</cp:lastModifiedBy>
  <cp:revision>18</cp:revision>
  <dcterms:modified xsi:type="dcterms:W3CDTF">2018-08-10T15:42:19Z</dcterms:modified>
</cp:coreProperties>
</file>