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9"/>
  </p:notesMasterIdLst>
  <p:sldIdLst>
    <p:sldId id="270" r:id="rId3"/>
    <p:sldId id="271" r:id="rId4"/>
    <p:sldId id="256" r:id="rId5"/>
    <p:sldId id="257" r:id="rId6"/>
    <p:sldId id="258" r:id="rId7"/>
    <p:sldId id="259" r:id="rId8"/>
    <p:sldId id="260" r:id="rId9"/>
    <p:sldId id="261" r:id="rId10"/>
    <p:sldId id="262" r:id="rId11"/>
    <p:sldId id="274" r:id="rId12"/>
    <p:sldId id="273" r:id="rId13"/>
    <p:sldId id="276" r:id="rId14"/>
    <p:sldId id="277" r:id="rId15"/>
    <p:sldId id="278" r:id="rId16"/>
    <p:sldId id="279" r:id="rId17"/>
    <p:sldId id="280" r:id="rId18"/>
    <p:sldId id="281" r:id="rId19"/>
    <p:sldId id="282" r:id="rId20"/>
    <p:sldId id="263" r:id="rId21"/>
    <p:sldId id="264" r:id="rId22"/>
    <p:sldId id="284" r:id="rId23"/>
    <p:sldId id="283" r:id="rId24"/>
    <p:sldId id="265" r:id="rId25"/>
    <p:sldId id="266" r:id="rId26"/>
    <p:sldId id="267" r:id="rId27"/>
    <p:sldId id="268"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AKei0bzvpT2BnGIyph7c2g==" hashData="F884qCAU0K6CzVlRUagtCff1iH2Qm0VycY0QuDpcbgiVJy1H/Vr3GtEP4mvxg1rVz9Di2B8XOmdy2wWfloS90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40" autoAdjust="0"/>
  </p:normalViewPr>
  <p:slideViewPr>
    <p:cSldViewPr snapToGrid="0">
      <p:cViewPr varScale="1">
        <p:scale>
          <a:sx n="72" d="100"/>
          <a:sy n="72" d="100"/>
        </p:scale>
        <p:origin x="169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17543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Calibri"/>
                <a:ea typeface="Calibri"/>
                <a:cs typeface="Calibri"/>
                <a:sym typeface="Calibri"/>
              </a:rPr>
              <a:t>Welcome to </a:t>
            </a:r>
            <a:r>
              <a:rPr lang="en-US" sz="1200" b="0" i="1" u="none" strike="noStrike" kern="1200" cap="none" dirty="0" smtClean="0">
                <a:solidFill>
                  <a:schemeClr val="dk1"/>
                </a:solidFill>
                <a:latin typeface="Calibri"/>
                <a:ea typeface="Calibri"/>
                <a:cs typeface="Calibri"/>
                <a:sym typeface="Calibri"/>
              </a:rPr>
              <a:t>Excellence in Exhibition: Preventing Disease in Animals and People</a:t>
            </a:r>
            <a:r>
              <a:rPr lang="en-US" sz="1200" b="0" i="0" u="none" strike="noStrike" kern="1200" cap="none" dirty="0" smtClean="0">
                <a:solidFill>
                  <a:schemeClr val="dk1"/>
                </a:solidFill>
                <a:latin typeface="Calibri"/>
                <a:ea typeface="Calibri"/>
                <a:cs typeface="Calibri"/>
                <a:sym typeface="Calibri"/>
              </a:rPr>
              <a:t>! </a:t>
            </a:r>
          </a:p>
          <a:p>
            <a:endParaRPr lang="en-US" sz="1200" b="0" i="0" u="none" strike="noStrike" kern="1200" cap="none" dirty="0" smtClean="0">
              <a:solidFill>
                <a:schemeClr val="dk1"/>
              </a:solidFill>
              <a:latin typeface="Calibri"/>
              <a:ea typeface="Calibri"/>
              <a:cs typeface="Calibri"/>
              <a:sym typeface="Calibri"/>
            </a:endParaRPr>
          </a:p>
          <a:p>
            <a:r>
              <a:rPr lang="en-US" sz="1200" b="0" i="0" u="none" strike="noStrike" kern="1200" cap="none" dirty="0" smtClean="0">
                <a:solidFill>
                  <a:schemeClr val="dk1"/>
                </a:solidFill>
                <a:latin typeface="Calibri"/>
                <a:ea typeface="Calibri"/>
                <a:cs typeface="Calibri"/>
                <a:sym typeface="Calibri"/>
              </a:rPr>
              <a:t>Animal agriculture is an important part of 4-H and FFA. Being a part of these organizations helps you gain knowledge about animals and develop responsibility, good sportsmanship, and confidence. However, there are many diseases that can be spread between people and animals, and knowing about these diseases is especially important because of the close contact that you have with your show animals. </a:t>
            </a:r>
          </a:p>
          <a:p>
            <a:endParaRPr lang="en-US" sz="1200" b="0" i="0" u="none" strike="noStrike" kern="1200" cap="none" dirty="0" smtClean="0">
              <a:solidFill>
                <a:schemeClr val="dk1"/>
              </a:solidFill>
              <a:latin typeface="Calibri"/>
              <a:ea typeface="Calibri"/>
              <a:cs typeface="Calibri"/>
              <a:sym typeface="Calibri"/>
            </a:endParaRPr>
          </a:p>
          <a:p>
            <a:r>
              <a:rPr lang="en-US" sz="1200" b="0" i="0" u="none" strike="noStrike" kern="1200" cap="none" dirty="0" smtClean="0">
                <a:solidFill>
                  <a:schemeClr val="dk1"/>
                </a:solidFill>
                <a:latin typeface="Calibri"/>
                <a:ea typeface="Calibri"/>
                <a:cs typeface="Calibri"/>
                <a:sym typeface="Calibri"/>
              </a:rPr>
              <a:t>This course was created to teach you how to keep yourself and your animals safe and healthy so that you can continue to enjoy showing and teaching others about animal agriculture. </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1</a:t>
            </a:fld>
            <a:endParaRPr lang="en-US" sz="1200">
              <a:latin typeface="Calibri"/>
              <a:ea typeface="Calibri"/>
              <a:cs typeface="Calibri"/>
              <a:sym typeface="Calibri"/>
            </a:endParaRPr>
          </a:p>
        </p:txBody>
      </p:sp>
    </p:spTree>
    <p:extLst>
      <p:ext uri="{BB962C8B-B14F-4D97-AF65-F5344CB8AC3E}">
        <p14:creationId xmlns:p14="http://schemas.microsoft.com/office/powerpoint/2010/main" val="2074613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Where did the 2015 outbreak strain of</a:t>
            </a:r>
            <a:r>
              <a:rPr lang="en-US" sz="1200" b="0" i="0" u="none" strike="noStrike" cap="none" baseline="0" dirty="0" smtClean="0">
                <a:solidFill>
                  <a:schemeClr val="dk1"/>
                </a:solidFill>
                <a:latin typeface="Calibri"/>
                <a:ea typeface="Calibri"/>
                <a:cs typeface="Calibri"/>
                <a:sym typeface="Calibri"/>
              </a:rPr>
              <a:t> HPAI come from?</a:t>
            </a:r>
            <a:endParaRPr lang="en-US" sz="1200" b="0" i="0" u="none" strike="noStrike" cap="none" dirty="0">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7913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smtClean="0">
                <a:solidFill>
                  <a:schemeClr val="dk1"/>
                </a:solidFill>
                <a:latin typeface="Calibri"/>
                <a:ea typeface="Calibri"/>
                <a:cs typeface="Calibri"/>
                <a:sym typeface="Calibri"/>
              </a:rPr>
              <a:t>H5N8 HPAI emerged in January 2014 in Asia. It affected millions of chickens and ducks, mainly in Japan and South Korea. </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577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latin typeface="Calibri"/>
                <a:ea typeface="Calibri"/>
                <a:cs typeface="Calibri"/>
                <a:sym typeface="Calibri"/>
              </a:rPr>
              <a:t>In November 2014 the virus was found in commercial poultry and a wild duck in Germany.</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9827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latin typeface="Calibri"/>
                <a:ea typeface="Calibri"/>
                <a:cs typeface="Calibri"/>
                <a:sym typeface="Calibri"/>
              </a:rPr>
              <a:t>In December 2014, the virus was isolated from commercial poultry in the Netherlands, the United Kingdom, and Italy.</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3283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latin typeface="Calibri"/>
                <a:ea typeface="Calibri"/>
                <a:cs typeface="Calibri"/>
                <a:sym typeface="Calibri"/>
              </a:rPr>
              <a:t>Migrating wild birds probably carried the virus to Alaska. At some point a bird was infected with both the H5N8 HPAI virus and a North American LPAI virus at the same time. Those two viruses mixed together and made two new viruses. These viruses infected wild birds, backyard poultry, and commercial poultry in British Columbia, Washington, Oregon, Idaho, and California in late 2014 and early 2015. </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6235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latin typeface="Calibri"/>
                <a:ea typeface="Calibri"/>
                <a:cs typeface="Calibri"/>
                <a:sym typeface="Calibri"/>
              </a:rPr>
              <a:t>In March 2015, H5N2 (an HPAI subtype of one of the new viruses) infected a backyard flock in Kansas, two commercial turkey farms in Missouri, and a commercial turkey farm in Arkansas. All of those flocks were depopulated and no other outbreaks occurred in those states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8624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latin typeface="Calibri"/>
                <a:ea typeface="Calibri"/>
                <a:cs typeface="Calibri"/>
                <a:sym typeface="Calibri"/>
              </a:rPr>
              <a:t>Also in March, the HPAI virus infected a commercial turkey flock in Minnesota. The virus became highly adapted to commercial poultry and quickly spread to many turkey farms in Minnesota.</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9866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latin typeface="Calibri"/>
                <a:ea typeface="Calibri"/>
                <a:cs typeface="Calibri"/>
                <a:sym typeface="Calibri"/>
              </a:rPr>
              <a:t>In April 2015, the first case of the HPAI virus in a commercial egg-laying facility occurred in northwest Iowa. </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4316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dk1"/>
                </a:solidFill>
                <a:latin typeface="Calibri"/>
                <a:ea typeface="Calibri"/>
                <a:cs typeface="Calibri"/>
                <a:sym typeface="Calibri"/>
              </a:rPr>
              <a:t>The last case of the 2015 HPAI outbreak in Minnesota was detected on June 6, 2015. The last case of the 2015 HPAI outbreak in Iowa was detected on June 16, 2015.</a:t>
            </a:r>
          </a:p>
          <a:p>
            <a:endParaRPr lang="en-US" sz="1200" b="0" i="0" u="none" strike="noStrike" kern="1200"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6909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Over 31 million chickens from 37 different flocks in Iowa and 4 million chickens from 5 different flocks in Minnesota were infected with HPAI and depopulated.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Over 1 million turkeys from 35 different flocks in Iowa and 4.75 million turkeys from 104 different flocks in Minnesota were infected with HPAI and depopulated. </a:t>
            </a:r>
          </a:p>
        </p:txBody>
      </p:sp>
      <p:sp>
        <p:nvSpPr>
          <p:cNvPr id="141" name="Shape 14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302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 sources</a:t>
            </a:r>
            <a:r>
              <a:rPr lang="en-US" baseline="0" dirty="0" smtClean="0"/>
              <a:t> located in online version of lessons at www.bluenotflu.org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2</a:t>
            </a:fld>
            <a:endParaRPr lang="en-US" sz="1200">
              <a:latin typeface="Calibri"/>
              <a:ea typeface="Calibri"/>
              <a:cs typeface="Calibri"/>
              <a:sym typeface="Calibri"/>
            </a:endParaRPr>
          </a:p>
        </p:txBody>
      </p:sp>
    </p:spTree>
    <p:extLst>
      <p:ext uri="{BB962C8B-B14F-4D97-AF65-F5344CB8AC3E}">
        <p14:creationId xmlns:p14="http://schemas.microsoft.com/office/powerpoint/2010/main" val="1969451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4789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3013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United States lost 3% of its annual turkey production and 10% of </a:t>
            </a:r>
            <a:r>
              <a:rPr lang="en-US" sz="1200" b="0" i="0" u="none" strike="noStrike" cap="none" dirty="0" smtClean="0">
                <a:solidFill>
                  <a:schemeClr val="dk1"/>
                </a:solidFill>
                <a:latin typeface="Calibri"/>
                <a:ea typeface="Calibri"/>
                <a:cs typeface="Calibri"/>
                <a:sym typeface="Calibri"/>
              </a:rPr>
              <a:t>its </a:t>
            </a:r>
            <a:r>
              <a:rPr lang="en-US" sz="1200" b="0" i="0" u="none" strike="noStrike" cap="none" dirty="0">
                <a:solidFill>
                  <a:schemeClr val="dk1"/>
                </a:solidFill>
                <a:latin typeface="Calibri"/>
                <a:ea typeface="Calibri"/>
                <a:cs typeface="Calibri"/>
                <a:sym typeface="Calibri"/>
              </a:rPr>
              <a:t>laying hen population because of HPAI. Prior to the outbreak, Iowa had 59.5 million laying hens, produced 16.5 billion eggs annually, and had 11 million turkeys. The outbreak resulted in a loss of 25 million laying hens and 1.1 million turkeys. In Iowa alone the economic impact was estimated to be $1.2 billion. The economic impact in the entire </a:t>
            </a:r>
            <a:r>
              <a:rPr lang="en-US" sz="1200" b="0" i="0" u="none" strike="noStrike" cap="none" dirty="0" smtClean="0">
                <a:solidFill>
                  <a:schemeClr val="dk1"/>
                </a:solidFill>
                <a:latin typeface="Calibri"/>
                <a:ea typeface="Calibri"/>
                <a:cs typeface="Calibri"/>
                <a:sym typeface="Calibri"/>
              </a:rPr>
              <a:t>United</a:t>
            </a:r>
            <a:r>
              <a:rPr lang="en-US" sz="1200" b="0" i="0" u="none" strike="noStrike" cap="none" baseline="0" dirty="0" smtClean="0">
                <a:solidFill>
                  <a:schemeClr val="dk1"/>
                </a:solidFill>
                <a:latin typeface="Calibri"/>
                <a:ea typeface="Calibri"/>
                <a:cs typeface="Calibri"/>
                <a:sym typeface="Calibri"/>
              </a:rPr>
              <a:t> States</a:t>
            </a:r>
            <a:r>
              <a:rPr lang="en-US" sz="1200" b="0" i="0" u="none" strike="noStrike" cap="none" dirty="0" smtClean="0">
                <a:solidFill>
                  <a:schemeClr val="dk1"/>
                </a:solidFill>
                <a:latin typeface="Calibri"/>
                <a:ea typeface="Calibri"/>
                <a:cs typeface="Calibri"/>
                <a:sym typeface="Calibri"/>
              </a:rPr>
              <a:t> </a:t>
            </a:r>
            <a:r>
              <a:rPr lang="en-US" dirty="0"/>
              <a:t>wa</a:t>
            </a:r>
            <a:r>
              <a:rPr lang="en-US" sz="1200" b="0" i="0" u="none" strike="noStrike" cap="none" dirty="0">
                <a:solidFill>
                  <a:schemeClr val="dk1"/>
                </a:solidFill>
                <a:latin typeface="Calibri"/>
                <a:ea typeface="Calibri"/>
                <a:cs typeface="Calibri"/>
                <a:sym typeface="Calibri"/>
              </a:rPr>
              <a:t>s estimated to be over $3 billion.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Poultry workers were laid off because of the stop of production for depopulation, cleaning, and disinfection of facilities. Workers in the egg industry were also affected. There are more than 20,000 jobs in Iowa and 12,000 jobs in Minnesota associated with the egg industry. Other businesses such as processing plants, feed mills, trucking companies, food production companies, and retail stores were affected as well.</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addition, many countries limited importation of U.S. poultry and poultry products, including eggs. </a:t>
            </a:r>
          </a:p>
        </p:txBody>
      </p:sp>
      <p:sp>
        <p:nvSpPr>
          <p:cNvPr id="149" name="Shape 14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1044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As a result of the HPAI outbreak, several states banned poultry exhibitions. Iowa and Minnesota, along with many other states, placed bans on all live bird exhibitions during 2015. Some states banned waterfowl, out-of-state waterfowl, or out-of-state birds from exhibitions. These bans were put in place to reduce the spread of HPAI in poultry populations.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Instead of having live birds, some exhibitions provided activities to educate the public on the poultry industry. Many 4-H shows provided alternative projects, such as competing in showmanship classes with bird models or stuffed animals, for those who had been planning on showing poultry.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Photo Source: Pam </a:t>
            </a:r>
            <a:r>
              <a:rPr lang="en-US" sz="1200" b="0" i="0" u="none" strike="noStrike" cap="none" dirty="0" err="1" smtClean="0">
                <a:solidFill>
                  <a:schemeClr val="dk1"/>
                </a:solidFill>
                <a:latin typeface="Calibri"/>
                <a:ea typeface="Calibri"/>
                <a:cs typeface="Calibri"/>
                <a:sym typeface="Calibri"/>
              </a:rPr>
              <a:t>Zaabel</a:t>
            </a:r>
            <a:r>
              <a:rPr lang="en-US" sz="1200" b="0" i="0" u="none" strike="noStrike" cap="none" dirty="0" smtClean="0">
                <a:solidFill>
                  <a:schemeClr val="dk1"/>
                </a:solidFill>
                <a:latin typeface="Calibri"/>
                <a:ea typeface="Calibri"/>
                <a:cs typeface="Calibri"/>
                <a:sym typeface="Calibri"/>
              </a:rPr>
              <a:t>, Iowa</a:t>
            </a:r>
            <a:r>
              <a:rPr lang="en-US" sz="1200" b="0" i="0" u="none" strike="noStrike" cap="none" baseline="0" dirty="0" smtClean="0">
                <a:solidFill>
                  <a:schemeClr val="dk1"/>
                </a:solidFill>
                <a:latin typeface="Calibri"/>
                <a:ea typeface="Calibri"/>
                <a:cs typeface="Calibri"/>
                <a:sym typeface="Calibri"/>
              </a:rPr>
              <a:t> State University</a:t>
            </a:r>
            <a:endParaRPr lang="en-US" sz="1200" b="0" i="0" u="none" strike="noStrike" cap="none" dirty="0">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5914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During the 2015 HPAI outbreak there were no human infections with the outbreak strain of the virus. However, avian influenza viruses do have zoonotic </a:t>
            </a:r>
            <a:r>
              <a:rPr lang="en-US" sz="1200" b="0" i="0" u="none" strike="noStrike" cap="none" dirty="0" smtClean="0">
                <a:solidFill>
                  <a:schemeClr val="dk1"/>
                </a:solidFill>
                <a:latin typeface="Calibri"/>
                <a:ea typeface="Calibri"/>
                <a:cs typeface="Calibri"/>
                <a:sym typeface="Calibri"/>
              </a:rPr>
              <a:t>and pandemic potential</a:t>
            </a:r>
            <a:r>
              <a:rPr lang="en-US" sz="1200" b="0" i="0" u="none" strike="noStrike" cap="none" dirty="0">
                <a:solidFill>
                  <a:schemeClr val="dk1"/>
                </a:solidFill>
                <a:latin typeface="Calibri"/>
                <a:ea typeface="Calibri"/>
                <a:cs typeface="Calibri"/>
                <a:sym typeface="Calibri"/>
              </a:rPr>
              <a:t>. The two most common zoonotic avian influenza viruses are the Asian H5N1 HPAI virus and the H7N9 LPAI virus that has caused disease in China. </a:t>
            </a:r>
            <a:r>
              <a:rPr lang="en-US" sz="1200" b="0" i="0" u="none" strike="noStrike" cap="none" dirty="0" smtClean="0">
                <a:solidFill>
                  <a:schemeClr val="dk1"/>
                </a:solidFill>
                <a:latin typeface="Calibri"/>
                <a:ea typeface="Calibri"/>
                <a:cs typeface="Calibri"/>
                <a:sym typeface="Calibri"/>
              </a:rPr>
              <a:t>People </a:t>
            </a:r>
            <a:r>
              <a:rPr lang="en-US" sz="1200" b="0" i="0" u="none" strike="noStrike" cap="none" dirty="0">
                <a:solidFill>
                  <a:schemeClr val="dk1"/>
                </a:solidFill>
                <a:latin typeface="Calibri"/>
                <a:ea typeface="Calibri"/>
                <a:cs typeface="Calibri"/>
                <a:sym typeface="Calibri"/>
              </a:rPr>
              <a:t>are usually infected with avian influenza when they come in close contact with infected birds or their tissues. Some people are at higher risk for </a:t>
            </a:r>
            <a:r>
              <a:rPr lang="en-US" sz="1200" b="0" i="0" u="none" strike="noStrike" cap="none" dirty="0" smtClean="0">
                <a:solidFill>
                  <a:schemeClr val="dk1"/>
                </a:solidFill>
                <a:latin typeface="Calibri"/>
                <a:ea typeface="Calibri"/>
                <a:cs typeface="Calibri"/>
                <a:sym typeface="Calibri"/>
              </a:rPr>
              <a:t>developing severe</a:t>
            </a:r>
            <a:r>
              <a:rPr lang="en-US" sz="1200" b="0" i="0" u="none" strike="noStrike" cap="none" baseline="0" dirty="0" smtClean="0">
                <a:solidFill>
                  <a:schemeClr val="dk1"/>
                </a:solidFill>
                <a:latin typeface="Calibri"/>
                <a:ea typeface="Calibri"/>
                <a:cs typeface="Calibri"/>
                <a:sym typeface="Calibri"/>
              </a:rPr>
              <a:t> complications due to an infection with avian influenza viruses. Those people include</a:t>
            </a:r>
            <a:r>
              <a:rPr lang="en-US" sz="1200" b="0" i="0" u="none" strike="noStrike" cap="none" dirty="0" smtClean="0">
                <a:solidFill>
                  <a:schemeClr val="dk1"/>
                </a:solidFill>
                <a:latin typeface="Calibri"/>
                <a:ea typeface="Calibri"/>
                <a:cs typeface="Calibri"/>
                <a:sym typeface="Calibri"/>
              </a:rPr>
              <a:t>: children less than 5 years of age, </a:t>
            </a:r>
            <a:r>
              <a:rPr lang="en-US" sz="1200" b="0" i="0" u="none" strike="noStrike" cap="none" dirty="0">
                <a:solidFill>
                  <a:schemeClr val="dk1"/>
                </a:solidFill>
                <a:latin typeface="Calibri"/>
                <a:ea typeface="Calibri"/>
                <a:cs typeface="Calibri"/>
                <a:sym typeface="Calibri"/>
              </a:rPr>
              <a:t>pregnant women, people </a:t>
            </a:r>
            <a:r>
              <a:rPr lang="en-US" sz="1200" b="0" i="0" u="none" strike="noStrike" cap="none" dirty="0" smtClean="0">
                <a:solidFill>
                  <a:schemeClr val="dk1"/>
                </a:solidFill>
                <a:latin typeface="Calibri"/>
                <a:ea typeface="Calibri"/>
                <a:cs typeface="Calibri"/>
                <a:sym typeface="Calibri"/>
              </a:rPr>
              <a:t>65</a:t>
            </a:r>
            <a:r>
              <a:rPr lang="en-US" sz="1200" b="0" i="0" u="none" strike="noStrike" cap="none" baseline="0" dirty="0" smtClean="0">
                <a:solidFill>
                  <a:schemeClr val="dk1"/>
                </a:solidFill>
                <a:latin typeface="Calibri"/>
                <a:ea typeface="Calibri"/>
                <a:cs typeface="Calibri"/>
                <a:sym typeface="Calibri"/>
              </a:rPr>
              <a:t> years and old</a:t>
            </a:r>
            <a:r>
              <a:rPr lang="en-US" sz="1200" b="0" i="0" u="none" strike="noStrike" cap="none" dirty="0" smtClean="0">
                <a:solidFill>
                  <a:schemeClr val="dk1"/>
                </a:solidFill>
                <a:latin typeface="Calibri"/>
                <a:ea typeface="Calibri"/>
                <a:cs typeface="Calibri"/>
                <a:sym typeface="Calibri"/>
              </a:rPr>
              <a:t>, people </a:t>
            </a:r>
            <a:r>
              <a:rPr lang="en-US" sz="1200" b="0" i="0" u="none" strike="noStrike" cap="none" dirty="0">
                <a:solidFill>
                  <a:schemeClr val="dk1"/>
                </a:solidFill>
                <a:latin typeface="Calibri"/>
                <a:ea typeface="Calibri"/>
                <a:cs typeface="Calibri"/>
                <a:sym typeface="Calibri"/>
              </a:rPr>
              <a:t>with weakened immune </a:t>
            </a:r>
            <a:r>
              <a:rPr lang="en-US" sz="1200" b="0" i="0" u="none" strike="noStrike" cap="none" dirty="0" smtClean="0">
                <a:solidFill>
                  <a:schemeClr val="dk1"/>
                </a:solidFill>
                <a:latin typeface="Calibri"/>
                <a:ea typeface="Calibri"/>
                <a:cs typeface="Calibri"/>
                <a:sym typeface="Calibri"/>
              </a:rPr>
              <a:t>systems,</a:t>
            </a:r>
            <a:r>
              <a:rPr lang="en-US" sz="1200" b="0" i="0" u="none" strike="noStrike" cap="none" baseline="0" dirty="0" smtClean="0">
                <a:solidFill>
                  <a:schemeClr val="dk1"/>
                </a:solidFill>
                <a:latin typeface="Calibri"/>
                <a:ea typeface="Calibri"/>
                <a:cs typeface="Calibri"/>
                <a:sym typeface="Calibri"/>
              </a:rPr>
              <a:t> and people with certain medical conditions. </a:t>
            </a:r>
            <a:r>
              <a:rPr lang="en-US" sz="1200" dirty="0" smtClean="0">
                <a:solidFill>
                  <a:schemeClr val="dk1"/>
                </a:solidFill>
                <a:latin typeface="Verdana"/>
                <a:ea typeface="Verdana"/>
                <a:cs typeface="Verdana"/>
                <a:sym typeface="Verdana"/>
              </a:rPr>
              <a:t>Because some H5 and H7 viruses have caused severe disease in people, including death, public health works closely with animal health when such outbreaks occur</a:t>
            </a:r>
            <a:r>
              <a:rPr lang="en-US" sz="1200" b="0" i="0" u="none" strike="noStrike" cap="none" dirty="0" smtClean="0">
                <a:solidFill>
                  <a:schemeClr val="dk1"/>
                </a:solidFill>
                <a:latin typeface="Calibri"/>
                <a:ea typeface="Verdana"/>
                <a:cs typeface="Verdana"/>
                <a:sym typeface="Calibri"/>
              </a:rPr>
              <a:t>.</a:t>
            </a:r>
            <a:r>
              <a:rPr lang="en-US" sz="1200" b="0" i="0" u="none" strike="noStrike" cap="none" baseline="0" dirty="0" smtClean="0">
                <a:solidFill>
                  <a:schemeClr val="dk1"/>
                </a:solidFill>
                <a:latin typeface="Calibri"/>
                <a:ea typeface="Verdana"/>
                <a:cs typeface="Verdana"/>
                <a:sym typeface="Calibri"/>
              </a:rPr>
              <a:t> </a:t>
            </a:r>
            <a:endParaRPr lang="en-US" sz="1200" dirty="0" smtClean="0">
              <a:solidFill>
                <a:schemeClr val="dk1"/>
              </a:solidFill>
              <a:latin typeface="Verdana"/>
              <a:ea typeface="Verdana"/>
              <a:cs typeface="Verdana"/>
              <a:sym typeface="Verdana"/>
            </a:endParaRPr>
          </a:p>
        </p:txBody>
      </p:sp>
      <p:sp>
        <p:nvSpPr>
          <p:cNvPr id="166" name="Shape 16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6986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487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0" name="Shape 1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993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dk1"/>
                </a:solidFill>
                <a:latin typeface="Calibri"/>
                <a:ea typeface="Calibri"/>
                <a:cs typeface="Calibri"/>
                <a:sym typeface="Calibri"/>
              </a:rPr>
              <a:t>Lesson 4 focuses on avian influenza, which is a zoonotic disease of birds. Avian influenza virus can cause serious disease in both poultry and people. Not all strains of avian influenza can be spread to people, but it is important to be aware of the risks and to do your best to prevent the spread of the virus. Taking precautions when working with your birds will help keep you and your animals healthy. </a:t>
            </a:r>
          </a:p>
          <a:p>
            <a:pPr lvl="0">
              <a:spcBef>
                <a:spcPts val="0"/>
              </a:spcBef>
              <a:buNone/>
            </a:pPr>
            <a:endParaRPr dirty="0"/>
          </a:p>
        </p:txBody>
      </p:sp>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3351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416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Avian influenza viruses are classified based on the genetic characteristics of the virus and the severity of the disease in domestic poultry. Viruses can be classified as highly pathogenic avian influenza (HPAI) or low pathogenic avian influenza (LPAI).  HPAI viruses cause more severe disease in </a:t>
            </a:r>
            <a:r>
              <a:rPr lang="en-US" sz="1200" b="0" i="0" u="none" strike="noStrike" cap="none" dirty="0" smtClean="0">
                <a:solidFill>
                  <a:schemeClr val="dk1"/>
                </a:solidFill>
                <a:latin typeface="Calibri"/>
                <a:ea typeface="Calibri"/>
                <a:cs typeface="Calibri"/>
                <a:sym typeface="Calibri"/>
              </a:rPr>
              <a:t>chickens </a:t>
            </a:r>
            <a:r>
              <a:rPr lang="en-US" sz="1200" b="0" i="0" u="none" strike="noStrike" cap="none" dirty="0">
                <a:solidFill>
                  <a:schemeClr val="dk1"/>
                </a:solidFill>
                <a:latin typeface="Calibri"/>
                <a:ea typeface="Calibri"/>
                <a:cs typeface="Calibri"/>
                <a:sym typeface="Calibri"/>
              </a:rPr>
              <a:t>than LPAI viruses. Species commonly affected by avian influenza are pet birds, mammals, and poultry. </a:t>
            </a:r>
            <a:r>
              <a:rPr lang="en-US" sz="1200" b="0" i="0" u="none" strike="noStrike" cap="none" dirty="0" smtClean="0">
                <a:solidFill>
                  <a:schemeClr val="dk1"/>
                </a:solidFill>
                <a:latin typeface="Calibri"/>
                <a:ea typeface="Calibri"/>
                <a:cs typeface="Calibri"/>
                <a:sym typeface="Calibri"/>
              </a:rPr>
              <a:t>Some wild waterfowl can be carriers </a:t>
            </a:r>
            <a:r>
              <a:rPr lang="en-US" sz="1200" b="0" i="0" u="none" strike="noStrike" cap="none" dirty="0">
                <a:solidFill>
                  <a:schemeClr val="dk1"/>
                </a:solidFill>
                <a:latin typeface="Calibri"/>
                <a:ea typeface="Calibri"/>
                <a:cs typeface="Calibri"/>
                <a:sym typeface="Calibri"/>
              </a:rPr>
              <a:t>of the virus but do not show signs of disease. There is no specific treatment for avian influenza in birds. Because of the seriousness of the disease, birds with HPAI viruses are usually depopulated.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Avian influenza is spread among wild bird populations by ingestion. Birds will eat the feces of infected birds that </a:t>
            </a:r>
            <a:r>
              <a:rPr lang="en-US" sz="1200" b="0" i="0" u="none" strike="noStrike" cap="none" dirty="0" smtClean="0">
                <a:solidFill>
                  <a:schemeClr val="dk1"/>
                </a:solidFill>
                <a:latin typeface="Calibri"/>
                <a:ea typeface="Calibri"/>
                <a:cs typeface="Calibri"/>
                <a:sym typeface="Calibri"/>
              </a:rPr>
              <a:t>contain </a:t>
            </a:r>
            <a:r>
              <a:rPr lang="en-US" sz="1200" b="0" i="0" u="none" strike="noStrike" cap="none" dirty="0">
                <a:solidFill>
                  <a:schemeClr val="dk1"/>
                </a:solidFill>
                <a:latin typeface="Calibri"/>
                <a:ea typeface="Calibri"/>
                <a:cs typeface="Calibri"/>
                <a:sym typeface="Calibri"/>
              </a:rPr>
              <a:t>the virus and become infected themselves. The virus can be transmitted among domestic poultry by ingestion, </a:t>
            </a:r>
            <a:r>
              <a:rPr lang="en-US" sz="1200" b="0" i="0" u="none" strike="noStrike" cap="none" dirty="0" smtClean="0">
                <a:solidFill>
                  <a:schemeClr val="dk1"/>
                </a:solidFill>
                <a:latin typeface="Calibri"/>
                <a:ea typeface="Calibri"/>
                <a:cs typeface="Calibri"/>
                <a:sym typeface="Calibri"/>
              </a:rPr>
              <a:t>aerosol/droplets, </a:t>
            </a:r>
            <a:r>
              <a:rPr lang="en-US" sz="1200" b="0" i="0" u="none" strike="noStrike" cap="none" dirty="0">
                <a:solidFill>
                  <a:schemeClr val="dk1"/>
                </a:solidFill>
                <a:latin typeface="Calibri"/>
                <a:ea typeface="Calibri"/>
                <a:cs typeface="Calibri"/>
                <a:sym typeface="Calibri"/>
              </a:rPr>
              <a:t>fomites, and direct contact. </a:t>
            </a:r>
          </a:p>
        </p:txBody>
      </p:sp>
      <p:sp>
        <p:nvSpPr>
          <p:cNvPr id="101" name="Shape 10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5552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8" name="Shape 1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76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6940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smtClean="0"/>
              <a:t>Photo Source: Katy Martin,</a:t>
            </a:r>
            <a:r>
              <a:rPr lang="en-US" baseline="0" dirty="0" smtClean="0"/>
              <a:t> Iowa State University</a:t>
            </a:r>
            <a:endParaRPr dirty="0"/>
          </a:p>
        </p:txBody>
      </p:sp>
      <p:sp>
        <p:nvSpPr>
          <p:cNvPr id="124" name="Shape 12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1803999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HPAI outbreak that began during the spring of 2015 was the largest U.S. animal disease outbreak to date. The outbreak occurred in the upper Midwest </a:t>
            </a:r>
            <a:r>
              <a:rPr lang="en-US" dirty="0"/>
              <a:t>among </a:t>
            </a:r>
            <a:r>
              <a:rPr lang="en-US" sz="1200" b="0" i="0" u="none" strike="noStrike" cap="none" dirty="0">
                <a:solidFill>
                  <a:schemeClr val="dk1"/>
                </a:solidFill>
                <a:latin typeface="Calibri"/>
                <a:ea typeface="Calibri"/>
                <a:cs typeface="Calibri"/>
                <a:sym typeface="Calibri"/>
              </a:rPr>
              <a:t>laying hens, turkeys, and pullets. In total, 211 commercial flocks and 21 backyard flocks were affected. About 50 million chickens and turkeys were infected with or exposed to the virus and depopulated. Over $900 million was spent on response efforts.</a:t>
            </a:r>
          </a:p>
        </p:txBody>
      </p:sp>
      <p:sp>
        <p:nvSpPr>
          <p:cNvPr id="133" name="Shape 1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2110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2"/>
            <a:ext cx="77724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2"/>
            <a:ext cx="7772400" cy="23877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69779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80412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7" name="Shape 27"/>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33331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23887" y="1709739"/>
            <a:ext cx="7886700" cy="28527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3" name="Shape 33"/>
          <p:cNvSpPr txBox="1">
            <a:spLocks noGrp="1"/>
          </p:cNvSpPr>
          <p:nvPr>
            <p:ph type="body" idx="1"/>
          </p:nvPr>
        </p:nvSpPr>
        <p:spPr>
          <a:xfrm>
            <a:off x="623887" y="4589464"/>
            <a:ext cx="7886700" cy="15003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8500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9" name="Shape 39"/>
          <p:cNvSpPr txBox="1">
            <a:spLocks noGrp="1"/>
          </p:cNvSpPr>
          <p:nvPr>
            <p:ph type="body" idx="1"/>
          </p:nvPr>
        </p:nvSpPr>
        <p:spPr>
          <a:xfrm>
            <a:off x="628650" y="1825625"/>
            <a:ext cx="38862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29150" y="1825625"/>
            <a:ext cx="38862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84119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29841"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6" name="Shape 46"/>
          <p:cNvSpPr txBox="1">
            <a:spLocks noGrp="1"/>
          </p:cNvSpPr>
          <p:nvPr>
            <p:ph type="body" idx="1"/>
          </p:nvPr>
        </p:nvSpPr>
        <p:spPr>
          <a:xfrm>
            <a:off x="629841" y="1681163"/>
            <a:ext cx="38682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9841" y="2505075"/>
            <a:ext cx="38682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29150" y="1681163"/>
            <a:ext cx="38874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29150" y="2505075"/>
            <a:ext cx="38874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61456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5" name="Shape 55"/>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18740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299"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0" name="Shape 60"/>
          <p:cNvSpPr txBox="1">
            <a:spLocks noGrp="1"/>
          </p:cNvSpPr>
          <p:nvPr>
            <p:ph type="body" idx="1"/>
          </p:nvPr>
        </p:nvSpPr>
        <p:spPr>
          <a:xfrm>
            <a:off x="3887391" y="987425"/>
            <a:ext cx="4629300" cy="4873500"/>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299"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4695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299"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7" name="Shape 67"/>
          <p:cNvSpPr>
            <a:spLocks noGrp="1"/>
          </p:cNvSpPr>
          <p:nvPr>
            <p:ph type="pic" idx="2"/>
          </p:nvPr>
        </p:nvSpPr>
        <p:spPr>
          <a:xfrm>
            <a:off x="3887391" y="987425"/>
            <a:ext cx="4629300" cy="4873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299"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56363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4" name="Shape 74"/>
          <p:cNvSpPr txBox="1">
            <a:spLocks noGrp="1"/>
          </p:cNvSpPr>
          <p:nvPr>
            <p:ph type="body" idx="1"/>
          </p:nvPr>
        </p:nvSpPr>
        <p:spPr>
          <a:xfrm rot="5400000">
            <a:off x="2396400" y="57875"/>
            <a:ext cx="4351200"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64612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600" y="2285275"/>
            <a:ext cx="5811900" cy="19716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0" name="Shape 80"/>
          <p:cNvSpPr txBox="1">
            <a:spLocks noGrp="1"/>
          </p:cNvSpPr>
          <p:nvPr>
            <p:ph type="body" idx="1"/>
          </p:nvPr>
        </p:nvSpPr>
        <p:spPr>
          <a:xfrm rot="5400000">
            <a:off x="623025" y="370675"/>
            <a:ext cx="5811900" cy="58008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1522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 name="Shape 11"/>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7726816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phis.usda.gov/aphis/ourfocus/animalhealth/animal-disease-information/avian-influenza-disease/birdbiosecurity" TargetMode="External"/><Relationship Id="rId7" Type="http://schemas.openxmlformats.org/officeDocument/2006/relationships/hyperlink" Target="http://www.agriculture.senate.gov/hearings/highly-pathogenic-avian-influenza-the-impact-on-the-us-poultry-sector-and-protecting-us-poultry-flock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nasphv.org/Documents/AnimalContactCompendium2013.pdf" TargetMode="External"/><Relationship Id="rId5" Type="http://schemas.openxmlformats.org/officeDocument/2006/relationships/hyperlink" Target="http://www.cfsph.iastate.edu/" TargetMode="External"/><Relationship Id="rId4" Type="http://schemas.openxmlformats.org/officeDocument/2006/relationships/hyperlink" Target="https://www.cdc.gov/fl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4572000" y="6119336"/>
            <a:ext cx="4572000" cy="738664"/>
          </a:xfrm>
          <a:prstGeom prst="rect">
            <a:avLst/>
          </a:prstGeom>
        </p:spPr>
        <p:txBody>
          <a:bodyPr>
            <a:sp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rPr>
              <a:t>This PowerPoint is a supplement to </a:t>
            </a:r>
            <a:r>
              <a:rPr lang="en-US">
                <a:latin typeface="Verdana" panose="020B0604030504040204" pitchFamily="34" charset="0"/>
                <a:ea typeface="Verdana" panose="020B0604030504040204" pitchFamily="34" charset="0"/>
                <a:cs typeface="Verdana" panose="020B0604030504040204" pitchFamily="34" charset="0"/>
              </a:rPr>
              <a:t>Lesson </a:t>
            </a:r>
            <a:r>
              <a:rPr lang="en-US" smtClean="0">
                <a:latin typeface="Verdana" panose="020B0604030504040204" pitchFamily="34" charset="0"/>
                <a:ea typeface="Verdana" panose="020B0604030504040204" pitchFamily="34" charset="0"/>
                <a:cs typeface="Verdana" panose="020B0604030504040204" pitchFamily="34" charset="0"/>
              </a:rPr>
              <a:t>4 </a:t>
            </a:r>
            <a:r>
              <a:rPr lang="en-US" dirty="0">
                <a:latin typeface="Verdana" panose="020B0604030504040204" pitchFamily="34" charset="0"/>
                <a:ea typeface="Verdana" panose="020B0604030504040204" pitchFamily="34" charset="0"/>
                <a:cs typeface="Verdana" panose="020B0604030504040204" pitchFamily="34" charset="0"/>
              </a:rPr>
              <a:t>of the </a:t>
            </a:r>
            <a:r>
              <a:rPr lang="en-US" i="1" dirty="0">
                <a:latin typeface="Verdana" panose="020B0604030504040204" pitchFamily="34" charset="0"/>
                <a:ea typeface="Verdana" panose="020B0604030504040204" pitchFamily="34" charset="0"/>
                <a:cs typeface="Verdana" panose="020B0604030504040204" pitchFamily="34" charset="0"/>
              </a:rPr>
              <a:t>Excellence in Exhibition: Preventing Disease in Animals and People</a:t>
            </a:r>
            <a:r>
              <a:rPr lang="en-US" dirty="0">
                <a:latin typeface="Verdana" panose="020B0604030504040204" pitchFamily="34" charset="0"/>
                <a:ea typeface="Verdana" panose="020B0604030504040204" pitchFamily="34" charset="0"/>
                <a:cs typeface="Verdana" panose="020B0604030504040204" pitchFamily="34" charset="0"/>
              </a:rPr>
              <a:t> course. </a:t>
            </a:r>
          </a:p>
        </p:txBody>
      </p:sp>
    </p:spTree>
    <p:extLst>
      <p:ext uri="{BB962C8B-B14F-4D97-AF65-F5344CB8AC3E}">
        <p14:creationId xmlns:p14="http://schemas.microsoft.com/office/powerpoint/2010/main" val="3132012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6" name="Shape 136"/>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2015 HPAI Outbreak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80" y="676628"/>
            <a:ext cx="8081221" cy="54477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91" y="5802157"/>
            <a:ext cx="8081221" cy="931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030" y="5640170"/>
            <a:ext cx="8050157" cy="959346"/>
          </a:xfrm>
          <a:prstGeom prst="rect">
            <a:avLst/>
          </a:prstGeom>
        </p:spPr>
      </p:pic>
    </p:spTree>
    <p:extLst>
      <p:ext uri="{BB962C8B-B14F-4D97-AF65-F5344CB8AC3E}">
        <p14:creationId xmlns:p14="http://schemas.microsoft.com/office/powerpoint/2010/main" val="1764062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6" name="Shape 136"/>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2015 HPAI Outbreak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80" y="676628"/>
            <a:ext cx="8081221" cy="54477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91" y="5802157"/>
            <a:ext cx="8081221" cy="931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030" y="5640170"/>
            <a:ext cx="8050157" cy="95934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5378" y="2743365"/>
            <a:ext cx="190517" cy="18289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9987" y="2884967"/>
            <a:ext cx="190517" cy="18289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2814" y="2784659"/>
            <a:ext cx="190517" cy="182896"/>
          </a:xfrm>
          <a:prstGeom prst="rect">
            <a:avLst/>
          </a:prstGeom>
        </p:spPr>
      </p:pic>
      <p:sp>
        <p:nvSpPr>
          <p:cNvPr id="10" name="5-Point Star 9"/>
          <p:cNvSpPr/>
          <p:nvPr/>
        </p:nvSpPr>
        <p:spPr>
          <a:xfrm>
            <a:off x="680397" y="5640170"/>
            <a:ext cx="478551" cy="37785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01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6" name="Shape 136"/>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2015 HPAI Outbreak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80" y="676628"/>
            <a:ext cx="8081221" cy="54477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91" y="5802157"/>
            <a:ext cx="8081221" cy="931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030" y="5640170"/>
            <a:ext cx="8050157" cy="95934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5378" y="2743365"/>
            <a:ext cx="190517" cy="18289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9987" y="2884967"/>
            <a:ext cx="190517" cy="18289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2814" y="2784659"/>
            <a:ext cx="190517" cy="1828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122" y="2104175"/>
            <a:ext cx="190517" cy="182896"/>
          </a:xfrm>
          <a:prstGeom prst="rect">
            <a:avLst/>
          </a:prstGeom>
        </p:spPr>
      </p:pic>
      <p:sp>
        <p:nvSpPr>
          <p:cNvPr id="11" name="5-Point Star 10"/>
          <p:cNvSpPr/>
          <p:nvPr/>
        </p:nvSpPr>
        <p:spPr>
          <a:xfrm>
            <a:off x="2636789" y="5627872"/>
            <a:ext cx="478551" cy="37785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481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6" name="Shape 136"/>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2015 HPAI Outbreak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80" y="676628"/>
            <a:ext cx="8081221" cy="54477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91" y="5802157"/>
            <a:ext cx="8081221" cy="931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030" y="5640170"/>
            <a:ext cx="8050157" cy="95934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5378" y="2743365"/>
            <a:ext cx="190517" cy="18289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9987" y="2884967"/>
            <a:ext cx="190517" cy="18289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2814" y="2784659"/>
            <a:ext cx="190517" cy="1828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122" y="2104175"/>
            <a:ext cx="190517" cy="182896"/>
          </a:xfrm>
          <a:prstGeom prst="rect">
            <a:avLst/>
          </a:prstGeom>
        </p:spPr>
      </p:pic>
      <p:sp>
        <p:nvSpPr>
          <p:cNvPr id="11" name="5-Point Star 10"/>
          <p:cNvSpPr/>
          <p:nvPr/>
        </p:nvSpPr>
        <p:spPr>
          <a:xfrm>
            <a:off x="3572445" y="5627872"/>
            <a:ext cx="478551" cy="37785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9639" y="1525266"/>
            <a:ext cx="190517" cy="18289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0314" y="1591688"/>
            <a:ext cx="190517" cy="18289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66" y="1915282"/>
            <a:ext cx="190517" cy="182896"/>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907" y="1957826"/>
            <a:ext cx="190517" cy="18289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7549" y="2784659"/>
            <a:ext cx="190517" cy="182896"/>
          </a:xfrm>
          <a:prstGeom prst="rect">
            <a:avLst/>
          </a:prstGeom>
        </p:spPr>
      </p:pic>
    </p:spTree>
    <p:extLst>
      <p:ext uri="{BB962C8B-B14F-4D97-AF65-F5344CB8AC3E}">
        <p14:creationId xmlns:p14="http://schemas.microsoft.com/office/powerpoint/2010/main" val="41552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6" name="Shape 136"/>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2015 HPAI Outbreak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80" y="676628"/>
            <a:ext cx="8081221" cy="54477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91" y="5802157"/>
            <a:ext cx="8081221" cy="931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030" y="5640170"/>
            <a:ext cx="8050157" cy="95934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5378" y="2743365"/>
            <a:ext cx="190517" cy="18289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9987" y="2884967"/>
            <a:ext cx="190517" cy="18289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2814" y="2784659"/>
            <a:ext cx="190517" cy="1828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122" y="2104175"/>
            <a:ext cx="190517" cy="182896"/>
          </a:xfrm>
          <a:prstGeom prst="rect">
            <a:avLst/>
          </a:prstGeom>
        </p:spPr>
      </p:pic>
      <p:sp>
        <p:nvSpPr>
          <p:cNvPr id="11" name="5-Point Star 10"/>
          <p:cNvSpPr/>
          <p:nvPr/>
        </p:nvSpPr>
        <p:spPr>
          <a:xfrm>
            <a:off x="4401792" y="5627872"/>
            <a:ext cx="478551" cy="37785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9639" y="1525266"/>
            <a:ext cx="190517" cy="18289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0314" y="1591688"/>
            <a:ext cx="190517" cy="18289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66" y="1915282"/>
            <a:ext cx="190517" cy="182896"/>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907" y="1957826"/>
            <a:ext cx="190517" cy="18289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7549" y="2784659"/>
            <a:ext cx="190517" cy="18289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228" y="1559479"/>
            <a:ext cx="190517" cy="18289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5754" y="2201309"/>
            <a:ext cx="190517" cy="18289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1976" y="2511932"/>
            <a:ext cx="190517" cy="182896"/>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4089" y="2650988"/>
            <a:ext cx="190517" cy="18289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424" y="2499634"/>
            <a:ext cx="190517" cy="182896"/>
          </a:xfrm>
          <a:prstGeom prst="rect">
            <a:avLst/>
          </a:prstGeom>
        </p:spPr>
      </p:pic>
    </p:spTree>
    <p:extLst>
      <p:ext uri="{BB962C8B-B14F-4D97-AF65-F5344CB8AC3E}">
        <p14:creationId xmlns:p14="http://schemas.microsoft.com/office/powerpoint/2010/main" val="1813062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6" name="Shape 136"/>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2015 HPAI Outbreak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80" y="676628"/>
            <a:ext cx="8081221" cy="54477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91" y="5802157"/>
            <a:ext cx="8081221" cy="931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030" y="5640170"/>
            <a:ext cx="8050157" cy="95934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5378" y="2743365"/>
            <a:ext cx="190517" cy="18289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9987" y="2884967"/>
            <a:ext cx="190517" cy="18289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2814" y="2784659"/>
            <a:ext cx="190517" cy="1828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122" y="2104175"/>
            <a:ext cx="190517" cy="182896"/>
          </a:xfrm>
          <a:prstGeom prst="rect">
            <a:avLst/>
          </a:prstGeom>
        </p:spPr>
      </p:pic>
      <p:sp>
        <p:nvSpPr>
          <p:cNvPr id="11" name="5-Point Star 10"/>
          <p:cNvSpPr/>
          <p:nvPr/>
        </p:nvSpPr>
        <p:spPr>
          <a:xfrm>
            <a:off x="5326823" y="5627872"/>
            <a:ext cx="478551" cy="37785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9639" y="1525266"/>
            <a:ext cx="190517" cy="18289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0314" y="1591688"/>
            <a:ext cx="190517" cy="18289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66" y="1915282"/>
            <a:ext cx="190517" cy="182896"/>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907" y="1957826"/>
            <a:ext cx="190517" cy="18289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7549" y="2784659"/>
            <a:ext cx="190517" cy="18289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228" y="1559479"/>
            <a:ext cx="190517" cy="18289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5754" y="2201309"/>
            <a:ext cx="190517" cy="18289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1976" y="2511932"/>
            <a:ext cx="190517" cy="182896"/>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4089" y="2650988"/>
            <a:ext cx="190517" cy="18289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424" y="2499634"/>
            <a:ext cx="190517" cy="182896"/>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9615" y="2756856"/>
            <a:ext cx="190517" cy="182896"/>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132" y="2566009"/>
            <a:ext cx="190517" cy="182896"/>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2908" y="2803590"/>
            <a:ext cx="190517" cy="182896"/>
          </a:xfrm>
          <a:prstGeom prst="rect">
            <a:avLst/>
          </a:prstGeom>
        </p:spPr>
      </p:pic>
    </p:spTree>
    <p:extLst>
      <p:ext uri="{BB962C8B-B14F-4D97-AF65-F5344CB8AC3E}">
        <p14:creationId xmlns:p14="http://schemas.microsoft.com/office/powerpoint/2010/main" val="80654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6" name="Shape 136"/>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2015 HPAI Outbreak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80" y="676628"/>
            <a:ext cx="8081221" cy="54477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91" y="5802157"/>
            <a:ext cx="8081221" cy="931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030" y="5640170"/>
            <a:ext cx="8050157" cy="95934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5378" y="2743365"/>
            <a:ext cx="190517" cy="18289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9987" y="2884967"/>
            <a:ext cx="190517" cy="18289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2814" y="2784659"/>
            <a:ext cx="190517" cy="1828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122" y="2104175"/>
            <a:ext cx="190517" cy="182896"/>
          </a:xfrm>
          <a:prstGeom prst="rect">
            <a:avLst/>
          </a:prstGeom>
        </p:spPr>
      </p:pic>
      <p:sp>
        <p:nvSpPr>
          <p:cNvPr id="11" name="5-Point Star 10"/>
          <p:cNvSpPr/>
          <p:nvPr/>
        </p:nvSpPr>
        <p:spPr>
          <a:xfrm>
            <a:off x="5869090" y="5627872"/>
            <a:ext cx="478551" cy="37785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9639" y="1525266"/>
            <a:ext cx="190517" cy="18289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0314" y="1591688"/>
            <a:ext cx="190517" cy="18289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66" y="1915282"/>
            <a:ext cx="190517" cy="182896"/>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907" y="1957826"/>
            <a:ext cx="190517" cy="18289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7549" y="2784659"/>
            <a:ext cx="190517" cy="18289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228" y="1559479"/>
            <a:ext cx="190517" cy="18289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5754" y="2201309"/>
            <a:ext cx="190517" cy="18289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1976" y="2511932"/>
            <a:ext cx="190517" cy="182896"/>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4089" y="2650988"/>
            <a:ext cx="190517" cy="18289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424" y="2499634"/>
            <a:ext cx="190517" cy="182896"/>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9615" y="2756856"/>
            <a:ext cx="190517" cy="182896"/>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132" y="2566009"/>
            <a:ext cx="190517" cy="182896"/>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2908" y="2803590"/>
            <a:ext cx="190517" cy="18289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6458" y="2316129"/>
            <a:ext cx="190517" cy="182896"/>
          </a:xfrm>
          <a:prstGeom prst="rect">
            <a:avLst/>
          </a:prstGeom>
        </p:spPr>
      </p:pic>
    </p:spTree>
    <p:extLst>
      <p:ext uri="{BB962C8B-B14F-4D97-AF65-F5344CB8AC3E}">
        <p14:creationId xmlns:p14="http://schemas.microsoft.com/office/powerpoint/2010/main" val="2824918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6" name="Shape 136"/>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2015 HPAI Outbreak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80" y="676628"/>
            <a:ext cx="8081221" cy="54477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91" y="5802157"/>
            <a:ext cx="8081221" cy="931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030" y="5640170"/>
            <a:ext cx="8050157" cy="95934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5378" y="2743365"/>
            <a:ext cx="190517" cy="18289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9987" y="2884967"/>
            <a:ext cx="190517" cy="18289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2814" y="2784659"/>
            <a:ext cx="190517" cy="1828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122" y="2104175"/>
            <a:ext cx="190517" cy="182896"/>
          </a:xfrm>
          <a:prstGeom prst="rect">
            <a:avLst/>
          </a:prstGeom>
        </p:spPr>
      </p:pic>
      <p:sp>
        <p:nvSpPr>
          <p:cNvPr id="11" name="5-Point Star 10"/>
          <p:cNvSpPr/>
          <p:nvPr/>
        </p:nvSpPr>
        <p:spPr>
          <a:xfrm>
            <a:off x="6687793" y="5627872"/>
            <a:ext cx="478551" cy="37785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9639" y="1525266"/>
            <a:ext cx="190517" cy="18289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0314" y="1591688"/>
            <a:ext cx="190517" cy="18289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66" y="1915282"/>
            <a:ext cx="190517" cy="182896"/>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907" y="1957826"/>
            <a:ext cx="190517" cy="18289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7549" y="2784659"/>
            <a:ext cx="190517" cy="18289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228" y="1559479"/>
            <a:ext cx="190517" cy="18289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5754" y="2201309"/>
            <a:ext cx="190517" cy="18289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1976" y="2511932"/>
            <a:ext cx="190517" cy="182896"/>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4089" y="2650988"/>
            <a:ext cx="190517" cy="18289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424" y="2499634"/>
            <a:ext cx="190517" cy="182896"/>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9615" y="2756856"/>
            <a:ext cx="190517" cy="182896"/>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132" y="2566009"/>
            <a:ext cx="190517" cy="182896"/>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2908" y="2803590"/>
            <a:ext cx="190517" cy="18289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6458" y="2316129"/>
            <a:ext cx="190517" cy="182896"/>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8269" y="2458068"/>
            <a:ext cx="190517" cy="182896"/>
          </a:xfrm>
          <a:prstGeom prst="rect">
            <a:avLst/>
          </a:prstGeom>
        </p:spPr>
      </p:pic>
    </p:spTree>
    <p:extLst>
      <p:ext uri="{BB962C8B-B14F-4D97-AF65-F5344CB8AC3E}">
        <p14:creationId xmlns:p14="http://schemas.microsoft.com/office/powerpoint/2010/main" val="316471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6" name="Shape 136"/>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2015 HPAI Outbreak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80" y="676628"/>
            <a:ext cx="8081221" cy="54477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91" y="5802157"/>
            <a:ext cx="8081221" cy="931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030" y="5640170"/>
            <a:ext cx="8050157" cy="95934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5378" y="2743365"/>
            <a:ext cx="190517" cy="18289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9987" y="2884967"/>
            <a:ext cx="190517" cy="18289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2814" y="2784659"/>
            <a:ext cx="190517" cy="1828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122" y="2104175"/>
            <a:ext cx="190517" cy="182896"/>
          </a:xfrm>
          <a:prstGeom prst="rect">
            <a:avLst/>
          </a:prstGeom>
        </p:spPr>
      </p:pic>
      <p:sp>
        <p:nvSpPr>
          <p:cNvPr id="11" name="5-Point Star 10"/>
          <p:cNvSpPr/>
          <p:nvPr/>
        </p:nvSpPr>
        <p:spPr>
          <a:xfrm>
            <a:off x="7400173" y="5627872"/>
            <a:ext cx="478551" cy="37785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9639" y="1525266"/>
            <a:ext cx="190517" cy="18289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0314" y="1591688"/>
            <a:ext cx="190517" cy="18289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66" y="1915282"/>
            <a:ext cx="190517" cy="182896"/>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907" y="1957826"/>
            <a:ext cx="190517" cy="18289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7549" y="2784659"/>
            <a:ext cx="190517" cy="18289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228" y="1559479"/>
            <a:ext cx="190517" cy="18289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5754" y="2201309"/>
            <a:ext cx="190517" cy="18289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1976" y="2511932"/>
            <a:ext cx="190517" cy="182896"/>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4089" y="2650988"/>
            <a:ext cx="190517" cy="18289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424" y="2499634"/>
            <a:ext cx="190517" cy="182896"/>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9615" y="2756856"/>
            <a:ext cx="190517" cy="182896"/>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132" y="2566009"/>
            <a:ext cx="190517" cy="182896"/>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2908" y="2803590"/>
            <a:ext cx="190517" cy="18289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6458" y="2316129"/>
            <a:ext cx="190517" cy="182896"/>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8269" y="2458068"/>
            <a:ext cx="190517" cy="182896"/>
          </a:xfrm>
          <a:prstGeom prst="rect">
            <a:avLst/>
          </a:prstGeom>
        </p:spPr>
      </p:pic>
      <p:sp>
        <p:nvSpPr>
          <p:cNvPr id="30" name="5-Point Star 29"/>
          <p:cNvSpPr/>
          <p:nvPr/>
        </p:nvSpPr>
        <p:spPr>
          <a:xfrm>
            <a:off x="7977880" y="5620783"/>
            <a:ext cx="478551" cy="37785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950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4" name="Shape 144"/>
          <p:cNvSpPr txBox="1"/>
          <p:nvPr/>
        </p:nvSpPr>
        <p:spPr>
          <a:xfrm>
            <a:off x="304800"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900">
                <a:solidFill>
                  <a:schemeClr val="dk1"/>
                </a:solidFill>
                <a:latin typeface="Verdana"/>
                <a:ea typeface="Verdana"/>
                <a:cs typeface="Verdana"/>
                <a:sym typeface="Verdana"/>
              </a:rPr>
              <a:t>Birds Infected with HPAI in 2015</a:t>
            </a:r>
          </a:p>
        </p:txBody>
      </p:sp>
      <p:pic>
        <p:nvPicPr>
          <p:cNvPr id="145" name="Shape 145"/>
          <p:cNvPicPr preferRelativeResize="0"/>
          <p:nvPr/>
        </p:nvPicPr>
        <p:blipFill rotWithShape="1">
          <a:blip r:embed="rId3">
            <a:alphaModFix/>
          </a:blip>
          <a:srcRect/>
          <a:stretch/>
        </p:blipFill>
        <p:spPr>
          <a:xfrm>
            <a:off x="1270487" y="1610094"/>
            <a:ext cx="6591299" cy="4406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45"/>
          <a:stretch/>
        </p:blipFill>
        <p:spPr>
          <a:xfrm>
            <a:off x="627320" y="785957"/>
            <a:ext cx="7889360" cy="4746796"/>
          </a:xfrm>
          <a:prstGeom prst="rect">
            <a:avLst/>
          </a:prstGeom>
        </p:spPr>
      </p:pic>
      <p:sp>
        <p:nvSpPr>
          <p:cNvPr id="5" name="Rectangle 4"/>
          <p:cNvSpPr/>
          <p:nvPr/>
        </p:nvSpPr>
        <p:spPr>
          <a:xfrm>
            <a:off x="221064" y="5663377"/>
            <a:ext cx="8701873" cy="1169551"/>
          </a:xfrm>
          <a:prstGeom prst="rect">
            <a:avLst/>
          </a:prstGeom>
        </p:spPr>
        <p:txBody>
          <a:bodyPr wrap="square">
            <a:spAutoFit/>
          </a:bodyPr>
          <a:lstStyle/>
          <a:p>
            <a:pPr algn="just"/>
            <a:r>
              <a:rPr lang="en-US" dirty="0">
                <a:latin typeface="Articulate Light" panose="02000503040000020004" pitchFamily="2" charset="0"/>
              </a:rPr>
              <a:t>Iowa Department of Public Health receives funding for this project through a joint organizational partnership between the Council of State and Territorial Epidemiologists (CSTE) and the Centers for Disease Control and Prevention (CDC), provided by CSTE through sub-awards from the CDC cooperative agreement number: 5U38OT00143. The contents of this project are solely the responsibility of the authors and do not necessarily represent the official views of CDC or CSTE.</a:t>
            </a:r>
            <a:endParaRPr lang="en-US" dirty="0">
              <a:solidFill>
                <a:prstClr val="black"/>
              </a:solidFill>
              <a:latin typeface="Microsoft Sans Serif" panose="020B0604020202020204" pitchFamily="34" charset="0"/>
            </a:endParaRPr>
          </a:p>
        </p:txBody>
      </p:sp>
      <p:sp>
        <p:nvSpPr>
          <p:cNvPr id="6" name="Shape 96"/>
          <p:cNvSpPr txBox="1"/>
          <p:nvPr/>
        </p:nvSpPr>
        <p:spPr>
          <a:xfrm>
            <a:off x="1510644" y="78071"/>
            <a:ext cx="6142808" cy="707886"/>
          </a:xfrm>
          <a:prstGeom prst="rect">
            <a:avLst/>
          </a:prstGeom>
          <a:noFill/>
          <a:ln>
            <a:noFill/>
          </a:ln>
        </p:spPr>
        <p:txBody>
          <a:bodyPr lIns="91425" tIns="45700" rIns="91425" bIns="45700" anchor="t" anchorCtr="0">
            <a:noAutofit/>
          </a:bodyPr>
          <a:lstStyle/>
          <a:p>
            <a:pPr algn="ctr">
              <a:buSzPct val="25000"/>
            </a:pPr>
            <a:r>
              <a:rPr lang="en-US" sz="4000" dirty="0" smtClean="0">
                <a:latin typeface="Verdana"/>
                <a:ea typeface="Verdana"/>
                <a:cs typeface="Verdana"/>
                <a:sym typeface="Verdana"/>
              </a:rPr>
              <a:t>Acknowledgements</a:t>
            </a:r>
            <a:endParaRPr lang="en-US" sz="4000" dirty="0">
              <a:latin typeface="Verdana"/>
              <a:ea typeface="Verdana"/>
              <a:cs typeface="Verdana"/>
              <a:sym typeface="Verdana"/>
            </a:endParaRPr>
          </a:p>
        </p:txBody>
      </p:sp>
    </p:spTree>
    <p:extLst>
      <p:ext uri="{BB962C8B-B14F-4D97-AF65-F5344CB8AC3E}">
        <p14:creationId xmlns:p14="http://schemas.microsoft.com/office/powerpoint/2010/main" val="358866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2" name="Shape 152"/>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Agricultural Impact</a:t>
            </a:r>
          </a:p>
        </p:txBody>
      </p:sp>
      <p:pic>
        <p:nvPicPr>
          <p:cNvPr id="2" name="Picture 1"/>
          <p:cNvPicPr>
            <a:picLocks noChangeAspect="1"/>
          </p:cNvPicPr>
          <p:nvPr/>
        </p:nvPicPr>
        <p:blipFill>
          <a:blip r:embed="rId3"/>
          <a:stretch>
            <a:fillRect/>
          </a:stretch>
        </p:blipFill>
        <p:spPr>
          <a:xfrm>
            <a:off x="1309410" y="1402315"/>
            <a:ext cx="6579947" cy="51794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2" name="Shape 152"/>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Agricultural Impact</a:t>
            </a:r>
          </a:p>
        </p:txBody>
      </p:sp>
      <p:pic>
        <p:nvPicPr>
          <p:cNvPr id="3" name="Picture 2"/>
          <p:cNvPicPr>
            <a:picLocks noChangeAspect="1"/>
          </p:cNvPicPr>
          <p:nvPr/>
        </p:nvPicPr>
        <p:blipFill>
          <a:blip r:embed="rId3"/>
          <a:stretch>
            <a:fillRect/>
          </a:stretch>
        </p:blipFill>
        <p:spPr>
          <a:xfrm>
            <a:off x="1415293" y="1477120"/>
            <a:ext cx="6270883" cy="5096560"/>
          </a:xfrm>
          <a:prstGeom prst="rect">
            <a:avLst/>
          </a:prstGeom>
        </p:spPr>
      </p:pic>
    </p:spTree>
    <p:extLst>
      <p:ext uri="{BB962C8B-B14F-4D97-AF65-F5344CB8AC3E}">
        <p14:creationId xmlns:p14="http://schemas.microsoft.com/office/powerpoint/2010/main" val="4143610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2" name="Shape 152"/>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Agricultural Impact</a:t>
            </a:r>
          </a:p>
        </p:txBody>
      </p:sp>
      <p:sp>
        <p:nvSpPr>
          <p:cNvPr id="153" name="Shape 153"/>
          <p:cNvSpPr txBox="1"/>
          <p:nvPr/>
        </p:nvSpPr>
        <p:spPr>
          <a:xfrm>
            <a:off x="596237" y="1817475"/>
            <a:ext cx="7939800" cy="26778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United States lost 3% of its annual turkey production and 10% of its laying hen population</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$1.2 billion economic impact in Iowa</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$3 billion economic impact in the </a:t>
            </a:r>
            <a:r>
              <a:rPr lang="en-US" sz="2400" dirty="0" smtClean="0">
                <a:solidFill>
                  <a:schemeClr val="dk1"/>
                </a:solidFill>
                <a:latin typeface="Verdana"/>
                <a:ea typeface="Verdana"/>
                <a:cs typeface="Verdana"/>
                <a:sym typeface="Verdana"/>
              </a:rPr>
              <a:t>United States </a:t>
            </a:r>
            <a:endParaRPr lang="en-US" sz="2400"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Job market affected</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Other countries limited importation of U.S. poultry and poultry products, including eggs</a:t>
            </a:r>
          </a:p>
        </p:txBody>
      </p:sp>
    </p:spTree>
    <p:extLst>
      <p:ext uri="{BB962C8B-B14F-4D97-AF65-F5344CB8AC3E}">
        <p14:creationId xmlns:p14="http://schemas.microsoft.com/office/powerpoint/2010/main" val="2674449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0" name="Shape 160"/>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Exhibition Impact</a:t>
            </a:r>
          </a:p>
        </p:txBody>
      </p:sp>
      <p:sp>
        <p:nvSpPr>
          <p:cNvPr id="161" name="Shape 161"/>
          <p:cNvSpPr txBox="1"/>
          <p:nvPr/>
        </p:nvSpPr>
        <p:spPr>
          <a:xfrm>
            <a:off x="599850" y="1311400"/>
            <a:ext cx="8002200" cy="34164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Several states banned poultry exhibitions</a:t>
            </a:r>
          </a:p>
          <a:p>
            <a:pPr marL="742950" marR="0" lvl="1" indent="-273050" algn="l" rtl="0">
              <a:spcBef>
                <a:spcPts val="0"/>
              </a:spcBef>
              <a:buClr>
                <a:schemeClr val="dk1"/>
              </a:buClr>
              <a:buSzPct val="100000"/>
              <a:buFont typeface="Verdana"/>
              <a:buChar char="○"/>
            </a:pPr>
            <a:r>
              <a:rPr lang="en-US" sz="2200" b="0" i="0" u="none" strike="noStrike" cap="none">
                <a:solidFill>
                  <a:schemeClr val="dk1"/>
                </a:solidFill>
                <a:latin typeface="Verdana"/>
                <a:ea typeface="Verdana"/>
                <a:cs typeface="Verdana"/>
                <a:sym typeface="Verdana"/>
              </a:rPr>
              <a:t>Live bird exhibitions</a:t>
            </a:r>
          </a:p>
          <a:p>
            <a:pPr marL="742950" marR="0" lvl="1" indent="-273050" algn="l" rtl="0">
              <a:spcBef>
                <a:spcPts val="0"/>
              </a:spcBef>
              <a:buClr>
                <a:schemeClr val="dk1"/>
              </a:buClr>
              <a:buSzPct val="100000"/>
              <a:buFont typeface="Verdana"/>
              <a:buChar char="○"/>
            </a:pPr>
            <a:r>
              <a:rPr lang="en-US" sz="2200" b="0" i="0" u="none" strike="noStrike" cap="none">
                <a:solidFill>
                  <a:schemeClr val="dk1"/>
                </a:solidFill>
                <a:latin typeface="Verdana"/>
                <a:ea typeface="Verdana"/>
                <a:cs typeface="Verdana"/>
                <a:sym typeface="Verdana"/>
              </a:rPr>
              <a:t>Waterfowl exhibitions</a:t>
            </a:r>
          </a:p>
          <a:p>
            <a:pPr marL="742950" marR="0" lvl="1" indent="-273050" algn="l" rtl="0">
              <a:spcBef>
                <a:spcPts val="0"/>
              </a:spcBef>
              <a:buClr>
                <a:schemeClr val="dk1"/>
              </a:buClr>
              <a:buSzPct val="100000"/>
              <a:buFont typeface="Verdana"/>
              <a:buChar char="○"/>
            </a:pPr>
            <a:r>
              <a:rPr lang="en-US" sz="2200" b="0" i="0" u="none" strike="noStrike" cap="none">
                <a:solidFill>
                  <a:schemeClr val="dk1"/>
                </a:solidFill>
                <a:latin typeface="Verdana"/>
                <a:ea typeface="Verdana"/>
                <a:cs typeface="Verdana"/>
                <a:sym typeface="Verdana"/>
              </a:rPr>
              <a:t>Out-of-state waterfowl</a:t>
            </a:r>
          </a:p>
          <a:p>
            <a:pPr marL="742950" marR="0" lvl="1" indent="-273050" algn="l" rtl="0">
              <a:spcBef>
                <a:spcPts val="0"/>
              </a:spcBef>
              <a:buClr>
                <a:schemeClr val="dk1"/>
              </a:buClr>
              <a:buSzPct val="100000"/>
              <a:buFont typeface="Verdana"/>
              <a:buChar char="○"/>
            </a:pPr>
            <a:r>
              <a:rPr lang="en-US" sz="2200" b="0" i="0" u="none" strike="noStrike" cap="none">
                <a:solidFill>
                  <a:schemeClr val="dk1"/>
                </a:solidFill>
                <a:latin typeface="Verdana"/>
                <a:ea typeface="Verdana"/>
                <a:cs typeface="Verdana"/>
                <a:sym typeface="Verdana"/>
              </a:rPr>
              <a:t>Out-of-state birds</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Bans were put in place to reduce the spread of HPAI in poultry</a:t>
            </a:r>
          </a:p>
          <a:p>
            <a:pPr marL="285750" marR="0" lvl="0" indent="-285750" algn="l" rtl="0">
              <a:spcBef>
                <a:spcPts val="0"/>
              </a:spcBef>
              <a:buClr>
                <a:schemeClr val="dk1"/>
              </a:buClr>
              <a:buSzPct val="100000"/>
              <a:buFont typeface="Verdana"/>
              <a:buChar char="●"/>
            </a:pPr>
            <a:r>
              <a:rPr lang="en-US" sz="2400">
                <a:solidFill>
                  <a:schemeClr val="dk1"/>
                </a:solidFill>
                <a:latin typeface="Verdana"/>
                <a:ea typeface="Verdana"/>
                <a:cs typeface="Verdana"/>
                <a:sym typeface="Verdana"/>
              </a:rPr>
              <a:t>Some exhibitions provided alternatives for showing live birds</a:t>
            </a:r>
          </a:p>
        </p:txBody>
      </p:sp>
      <p:pic>
        <p:nvPicPr>
          <p:cNvPr id="162" name="Shape 162"/>
          <p:cNvPicPr preferRelativeResize="0"/>
          <p:nvPr/>
        </p:nvPicPr>
        <p:blipFill rotWithShape="1">
          <a:blip r:embed="rId3">
            <a:alphaModFix/>
          </a:blip>
          <a:srcRect b="18066"/>
          <a:stretch/>
        </p:blipFill>
        <p:spPr>
          <a:xfrm>
            <a:off x="719734" y="4680792"/>
            <a:ext cx="3254222" cy="1784825"/>
          </a:xfrm>
          <a:prstGeom prst="rect">
            <a:avLst/>
          </a:prstGeom>
          <a:noFill/>
          <a:ln>
            <a:no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1392" y="4769224"/>
            <a:ext cx="2110923" cy="160795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9" name="Shape 169"/>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Public Health Impact</a:t>
            </a:r>
          </a:p>
        </p:txBody>
      </p:sp>
      <p:sp>
        <p:nvSpPr>
          <p:cNvPr id="170" name="Shape 170"/>
          <p:cNvSpPr txBox="1"/>
          <p:nvPr/>
        </p:nvSpPr>
        <p:spPr>
          <a:xfrm>
            <a:off x="582587" y="1575750"/>
            <a:ext cx="7967100" cy="33351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There were no human infections </a:t>
            </a:r>
            <a:r>
              <a:rPr lang="en-US" sz="2400" dirty="0" smtClean="0">
                <a:solidFill>
                  <a:schemeClr val="dk1"/>
                </a:solidFill>
                <a:latin typeface="Verdana"/>
                <a:ea typeface="Verdana"/>
                <a:cs typeface="Verdana"/>
                <a:sym typeface="Verdana"/>
              </a:rPr>
              <a:t>reported with </a:t>
            </a:r>
            <a:r>
              <a:rPr lang="en-US" sz="2400" dirty="0">
                <a:solidFill>
                  <a:schemeClr val="dk1"/>
                </a:solidFill>
                <a:latin typeface="Verdana"/>
                <a:ea typeface="Verdana"/>
                <a:cs typeface="Verdana"/>
                <a:sym typeface="Verdana"/>
              </a:rPr>
              <a:t>the outbreak strain of the virus during the 2015 HPAI outbreak</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Some avian </a:t>
            </a:r>
            <a:r>
              <a:rPr lang="en-US" sz="2400" dirty="0">
                <a:solidFill>
                  <a:schemeClr val="dk1"/>
                </a:solidFill>
                <a:latin typeface="Verdana"/>
                <a:ea typeface="Verdana"/>
                <a:cs typeface="Verdana"/>
                <a:sym typeface="Verdana"/>
              </a:rPr>
              <a:t>influenza viruses have </a:t>
            </a:r>
            <a:r>
              <a:rPr lang="en-US" sz="2400" dirty="0" smtClean="0">
                <a:solidFill>
                  <a:schemeClr val="dk1"/>
                </a:solidFill>
                <a:latin typeface="Verdana"/>
                <a:ea typeface="Verdana"/>
                <a:cs typeface="Verdana"/>
                <a:sym typeface="Verdana"/>
              </a:rPr>
              <a:t>zoonotic and pandemic </a:t>
            </a:r>
            <a:r>
              <a:rPr lang="en-US" sz="2400" dirty="0">
                <a:solidFill>
                  <a:schemeClr val="dk1"/>
                </a:solidFill>
                <a:latin typeface="Verdana"/>
                <a:ea typeface="Verdana"/>
                <a:cs typeface="Verdana"/>
                <a:sym typeface="Verdana"/>
              </a:rPr>
              <a:t>potential</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People </a:t>
            </a:r>
            <a:r>
              <a:rPr lang="en-US" sz="2400" dirty="0">
                <a:solidFill>
                  <a:schemeClr val="dk1"/>
                </a:solidFill>
                <a:latin typeface="Verdana"/>
                <a:ea typeface="Verdana"/>
                <a:cs typeface="Verdana"/>
                <a:sym typeface="Verdana"/>
              </a:rPr>
              <a:t>are usually infected when they come in close contact with infected birds or their tissues</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Because some H5 and H7 viruses have caused severe disease in people, including death, public health works closely with animal health when such outbreaks occur</a:t>
            </a:r>
            <a:endParaRPr lang="en-US" sz="2400" dirty="0">
              <a:solidFill>
                <a:schemeClr val="dk1"/>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76" name="Shape 176"/>
          <p:cNvSpPr txBox="1"/>
          <p:nvPr/>
        </p:nvSpPr>
        <p:spPr>
          <a:xfrm>
            <a:off x="304800" y="603504"/>
            <a:ext cx="8522676"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Avian Influenza Prevention for Poultry Owners</a:t>
            </a:r>
          </a:p>
        </p:txBody>
      </p:sp>
      <p:sp>
        <p:nvSpPr>
          <p:cNvPr id="177" name="Shape 177"/>
          <p:cNvSpPr txBox="1"/>
          <p:nvPr/>
        </p:nvSpPr>
        <p:spPr>
          <a:xfrm>
            <a:off x="741163" y="2225647"/>
            <a:ext cx="7849944" cy="2308323"/>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Isolate birds from visitors and other birds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Keep clothing, boots, equipment, cages, and vehicles clean</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Avoid sharing equipment with your neighbors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Be able to recognize signs of disease in birds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Report any unusual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signs </a:t>
            </a:r>
            <a:r>
              <a:rPr lang="en-US" sz="2400" dirty="0">
                <a:solidFill>
                  <a:schemeClr val="dk1"/>
                </a:solidFill>
                <a:latin typeface="Verdana"/>
                <a:ea typeface="Verdana"/>
                <a:cs typeface="Verdana"/>
                <a:sym typeface="Verdana"/>
              </a:rPr>
              <a:t>of disease or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unexpected </a:t>
            </a:r>
            <a:r>
              <a:rPr lang="en-US" sz="2400" dirty="0">
                <a:solidFill>
                  <a:schemeClr val="dk1"/>
                </a:solidFill>
                <a:latin typeface="Verdana"/>
                <a:ea typeface="Verdana"/>
                <a:cs typeface="Verdana"/>
                <a:sym typeface="Verdana"/>
              </a:rPr>
              <a:t>deaths in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your birds to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your veterinarian</a:t>
            </a:r>
            <a:endParaRPr lang="en-US" sz="2400"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977" y="4166824"/>
            <a:ext cx="3785803" cy="229901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p:nvPr/>
        </p:nvSpPr>
        <p:spPr>
          <a:xfrm>
            <a:off x="304800" y="304800"/>
            <a:ext cx="8522700" cy="6306900"/>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3" name="Shape 183"/>
          <p:cNvSpPr txBox="1"/>
          <p:nvPr/>
        </p:nvSpPr>
        <p:spPr>
          <a:xfrm>
            <a:off x="565675" y="1311500"/>
            <a:ext cx="8091600" cy="4410900"/>
          </a:xfrm>
          <a:prstGeom prst="rect">
            <a:avLst/>
          </a:prstGeom>
          <a:noFill/>
          <a:ln>
            <a:noFill/>
          </a:ln>
        </p:spPr>
        <p:txBody>
          <a:bodyPr lIns="91425" tIns="91425" rIns="91425" bIns="91425" anchor="t" anchorCtr="0">
            <a:noAutofit/>
          </a:bodyPr>
          <a:lstStyle/>
          <a:p>
            <a:pPr lvl="0">
              <a:spcBef>
                <a:spcPts val="0"/>
              </a:spcBef>
              <a:buNone/>
            </a:pPr>
            <a:r>
              <a:rPr lang="en-US" sz="1500" dirty="0">
                <a:latin typeface="Verdana"/>
                <a:ea typeface="Verdana"/>
                <a:cs typeface="Verdana"/>
                <a:sym typeface="Verdana"/>
              </a:rPr>
              <a:t>Animal and Plant Health Inspection Service website. Biosecurity for birds. Available at: </a:t>
            </a:r>
            <a:r>
              <a:rPr lang="en-US" sz="1500" dirty="0">
                <a:latin typeface="Verdana"/>
                <a:ea typeface="Verdana"/>
                <a:cs typeface="Verdana"/>
                <a:sym typeface="Verdana"/>
                <a:hlinkClick r:id="rId3"/>
              </a:rPr>
              <a:t>https://</a:t>
            </a:r>
            <a:r>
              <a:rPr lang="en-US" sz="1500" dirty="0" smtClean="0">
                <a:latin typeface="Verdana"/>
                <a:ea typeface="Verdana"/>
                <a:cs typeface="Verdana"/>
                <a:sym typeface="Verdana"/>
                <a:hlinkClick r:id="rId3"/>
              </a:rPr>
              <a:t>www.aphis.usda.gov/aphis/ourfocus/animalhealth/animal-disease-information/avian-influenza-disease/birdbiosecurity</a:t>
            </a:r>
            <a:r>
              <a:rPr lang="en-US" sz="1500" dirty="0" smtClean="0">
                <a:latin typeface="Verdana"/>
                <a:ea typeface="Verdana"/>
                <a:cs typeface="Verdana"/>
                <a:sym typeface="Verdana"/>
              </a:rPr>
              <a:t>.  </a:t>
            </a:r>
            <a:r>
              <a:rPr lang="en-US" sz="1500" dirty="0">
                <a:latin typeface="Verdana"/>
                <a:ea typeface="Verdana"/>
                <a:cs typeface="Verdana"/>
                <a:sym typeface="Verdana"/>
              </a:rPr>
              <a:t>Accessed Jul 15, 2016. </a:t>
            </a:r>
          </a:p>
          <a:p>
            <a:pPr lvl="0">
              <a:spcBef>
                <a:spcPts val="0"/>
              </a:spcBef>
              <a:buNone/>
            </a:pPr>
            <a:endParaRPr sz="1500" dirty="0">
              <a:latin typeface="Verdana"/>
              <a:ea typeface="Verdana"/>
              <a:cs typeface="Verdana"/>
              <a:sym typeface="Verdana"/>
            </a:endParaRPr>
          </a:p>
          <a:p>
            <a:pPr>
              <a:buClr>
                <a:schemeClr val="dk1"/>
              </a:buClr>
              <a:buSzPct val="45833"/>
            </a:pPr>
            <a:r>
              <a:rPr lang="en-US" sz="1500" dirty="0">
                <a:solidFill>
                  <a:schemeClr val="dk1"/>
                </a:solidFill>
                <a:latin typeface="Verdana"/>
                <a:ea typeface="Verdana"/>
                <a:cs typeface="Verdana"/>
                <a:sym typeface="Verdana"/>
              </a:rPr>
              <a:t>Centers for Disease Control and Prevention website. Influenza. Available at: </a:t>
            </a:r>
            <a:r>
              <a:rPr lang="en-US" sz="1500" dirty="0">
                <a:solidFill>
                  <a:schemeClr val="dk1"/>
                </a:solidFill>
                <a:latin typeface="Verdana"/>
                <a:ea typeface="Verdana"/>
                <a:cs typeface="Verdana"/>
                <a:sym typeface="Verdana"/>
                <a:hlinkClick r:id="rId4"/>
              </a:rPr>
              <a:t>https://www.cdc.gov/flu/</a:t>
            </a:r>
            <a:r>
              <a:rPr lang="en-US" sz="1500" dirty="0">
                <a:solidFill>
                  <a:schemeClr val="dk1"/>
                </a:solidFill>
                <a:latin typeface="Verdana"/>
                <a:ea typeface="Verdana"/>
                <a:cs typeface="Verdana"/>
                <a:sym typeface="Verdana"/>
              </a:rPr>
              <a:t>. Accessed Feb 20, 2017.</a:t>
            </a:r>
          </a:p>
          <a:p>
            <a:pPr lvl="0" rtl="0">
              <a:spcBef>
                <a:spcPts val="0"/>
              </a:spcBef>
              <a:buNone/>
            </a:pPr>
            <a:endParaRPr lang="en-US" sz="1500" dirty="0">
              <a:latin typeface="Verdana"/>
              <a:ea typeface="Verdana"/>
              <a:cs typeface="Verdana"/>
              <a:sym typeface="Verdana"/>
            </a:endParaRPr>
          </a:p>
          <a:p>
            <a:pPr lvl="0" rtl="0">
              <a:spcBef>
                <a:spcPts val="0"/>
              </a:spcBef>
              <a:buNone/>
            </a:pPr>
            <a:r>
              <a:rPr lang="en-US" sz="1500" dirty="0" smtClean="0">
                <a:solidFill>
                  <a:srgbClr val="000000"/>
                </a:solidFill>
                <a:latin typeface="Verdana"/>
                <a:ea typeface="Verdana"/>
                <a:cs typeface="Verdana"/>
                <a:sym typeface="Verdana"/>
              </a:rPr>
              <a:t>Center </a:t>
            </a:r>
            <a:r>
              <a:rPr lang="en-US" sz="1500" dirty="0">
                <a:solidFill>
                  <a:srgbClr val="000000"/>
                </a:solidFill>
                <a:latin typeface="Verdana"/>
                <a:ea typeface="Verdana"/>
                <a:cs typeface="Verdana"/>
                <a:sym typeface="Verdana"/>
              </a:rPr>
              <a:t>for Food Security and Public Health website. Available at: </a:t>
            </a:r>
            <a:r>
              <a:rPr lang="en-US" sz="1500" dirty="0">
                <a:solidFill>
                  <a:srgbClr val="000000"/>
                </a:solidFill>
                <a:latin typeface="Verdana"/>
                <a:ea typeface="Verdana"/>
                <a:cs typeface="Verdana"/>
                <a:sym typeface="Verdana"/>
                <a:hlinkClick r:id="rId5"/>
              </a:rPr>
              <a:t>http://</a:t>
            </a:r>
            <a:r>
              <a:rPr lang="en-US" sz="1500" dirty="0" smtClean="0">
                <a:solidFill>
                  <a:srgbClr val="000000"/>
                </a:solidFill>
                <a:latin typeface="Verdana"/>
                <a:ea typeface="Verdana"/>
                <a:cs typeface="Verdana"/>
                <a:sym typeface="Verdana"/>
                <a:hlinkClick r:id="rId5"/>
              </a:rPr>
              <a:t>www.cfsph.iastate.edu</a:t>
            </a:r>
            <a:r>
              <a:rPr lang="en-US" sz="1500" dirty="0" smtClean="0">
                <a:solidFill>
                  <a:srgbClr val="000000"/>
                </a:solidFill>
                <a:latin typeface="Verdana"/>
                <a:ea typeface="Verdana"/>
                <a:cs typeface="Verdana"/>
                <a:sym typeface="Verdana"/>
              </a:rPr>
              <a:t>.  </a:t>
            </a:r>
            <a:r>
              <a:rPr lang="en-US" sz="1500" dirty="0">
                <a:solidFill>
                  <a:srgbClr val="000000"/>
                </a:solidFill>
                <a:latin typeface="Verdana"/>
                <a:ea typeface="Verdana"/>
                <a:cs typeface="Verdana"/>
                <a:sym typeface="Verdana"/>
              </a:rPr>
              <a:t>Accessed Nov 18, 2016. </a:t>
            </a:r>
          </a:p>
          <a:p>
            <a:pPr lvl="0" rtl="0">
              <a:spcBef>
                <a:spcPts val="0"/>
              </a:spcBef>
              <a:buNone/>
            </a:pPr>
            <a:endParaRPr sz="1500" dirty="0">
              <a:latin typeface="Verdana"/>
              <a:ea typeface="Verdana"/>
              <a:cs typeface="Verdana"/>
              <a:sym typeface="Verdana"/>
            </a:endParaRPr>
          </a:p>
          <a:p>
            <a:pPr lvl="0">
              <a:spcBef>
                <a:spcPts val="0"/>
              </a:spcBef>
              <a:buNone/>
            </a:pPr>
            <a:r>
              <a:rPr lang="en-US" sz="1500" dirty="0">
                <a:latin typeface="Verdana"/>
                <a:ea typeface="Verdana"/>
                <a:cs typeface="Verdana"/>
                <a:sym typeface="Verdana"/>
              </a:rPr>
              <a:t>National Association of State Public Health Veterinarians website. Animals in public settings compendium, 2013. Available at: </a:t>
            </a:r>
            <a:r>
              <a:rPr lang="en-US" sz="1500" dirty="0">
                <a:latin typeface="Verdana"/>
                <a:ea typeface="Verdana"/>
                <a:cs typeface="Verdana"/>
                <a:sym typeface="Verdana"/>
                <a:hlinkClick r:id="rId6"/>
              </a:rPr>
              <a:t>http://</a:t>
            </a:r>
            <a:r>
              <a:rPr lang="en-US" sz="1500" dirty="0" smtClean="0">
                <a:latin typeface="Verdana"/>
                <a:ea typeface="Verdana"/>
                <a:cs typeface="Verdana"/>
                <a:sym typeface="Verdana"/>
                <a:hlinkClick r:id="rId6"/>
              </a:rPr>
              <a:t>nasphv.org/Documents/AnimalContactCompendium2013.pdf</a:t>
            </a:r>
            <a:r>
              <a:rPr lang="en-US" sz="1500" dirty="0" smtClean="0">
                <a:latin typeface="Verdana"/>
                <a:ea typeface="Verdana"/>
                <a:cs typeface="Verdana"/>
                <a:sym typeface="Verdana"/>
              </a:rPr>
              <a:t>.  </a:t>
            </a:r>
            <a:r>
              <a:rPr lang="en-US" sz="1500" dirty="0">
                <a:latin typeface="Verdana"/>
                <a:ea typeface="Verdana"/>
                <a:cs typeface="Verdana"/>
                <a:sym typeface="Verdana"/>
              </a:rPr>
              <a:t>Accessed Jul 14, 2016. </a:t>
            </a:r>
          </a:p>
          <a:p>
            <a:pPr lvl="0">
              <a:spcBef>
                <a:spcPts val="0"/>
              </a:spcBef>
              <a:buNone/>
            </a:pPr>
            <a:endParaRPr sz="1500" dirty="0">
              <a:latin typeface="Verdana"/>
              <a:ea typeface="Verdana"/>
              <a:cs typeface="Verdana"/>
              <a:sym typeface="Verdana"/>
            </a:endParaRPr>
          </a:p>
          <a:p>
            <a:pPr lvl="0" rtl="0">
              <a:spcBef>
                <a:spcPts val="0"/>
              </a:spcBef>
              <a:buNone/>
            </a:pPr>
            <a:r>
              <a:rPr lang="en-US" sz="1500" dirty="0">
                <a:latin typeface="Verdana"/>
                <a:ea typeface="Verdana"/>
                <a:cs typeface="Verdana"/>
                <a:sym typeface="Verdana"/>
              </a:rPr>
              <a:t>U.S. Senate Committee on Agriculture, Nutrition, and Forestry website. Highly pathogenic avian influenza: the impact on the U.S. poultry sector and protecting U.S. poultry flocks. Available at: </a:t>
            </a:r>
            <a:r>
              <a:rPr lang="en-US" sz="1500" dirty="0">
                <a:latin typeface="Verdana"/>
                <a:ea typeface="Verdana"/>
                <a:cs typeface="Verdana"/>
                <a:sym typeface="Verdana"/>
                <a:hlinkClick r:id="rId7"/>
              </a:rPr>
              <a:t>http://</a:t>
            </a:r>
            <a:r>
              <a:rPr lang="en-US" sz="1500" dirty="0" smtClean="0">
                <a:latin typeface="Verdana"/>
                <a:ea typeface="Verdana"/>
                <a:cs typeface="Verdana"/>
                <a:sym typeface="Verdana"/>
                <a:hlinkClick r:id="rId7"/>
              </a:rPr>
              <a:t>www.agriculture.senate.gov/hearings/highly-pathogenic-avian-influenza-the-impact-on-the-us-poultry-sector-and-protecting-us-poultry-flocks</a:t>
            </a:r>
            <a:r>
              <a:rPr lang="en-US" sz="1500" dirty="0" smtClean="0">
                <a:latin typeface="Verdana"/>
                <a:ea typeface="Verdana"/>
                <a:cs typeface="Verdana"/>
                <a:sym typeface="Verdana"/>
              </a:rPr>
              <a:t>.  </a:t>
            </a:r>
            <a:r>
              <a:rPr lang="en-US" sz="1500" dirty="0">
                <a:latin typeface="Verdana"/>
                <a:ea typeface="Verdana"/>
                <a:cs typeface="Verdana"/>
                <a:sym typeface="Verdana"/>
              </a:rPr>
              <a:t>Accessed Jun 15, 2016. </a:t>
            </a:r>
          </a:p>
          <a:p>
            <a:pPr lvl="0" rtl="0">
              <a:spcBef>
                <a:spcPts val="0"/>
              </a:spcBef>
              <a:buNone/>
            </a:pPr>
            <a:endParaRPr sz="1500" dirty="0">
              <a:latin typeface="Verdana"/>
              <a:ea typeface="Verdana"/>
              <a:cs typeface="Verdana"/>
              <a:sym typeface="Verdana"/>
            </a:endParaRPr>
          </a:p>
          <a:p>
            <a:pPr lvl="0" rtl="0">
              <a:spcBef>
                <a:spcPts val="0"/>
              </a:spcBef>
              <a:buNone/>
            </a:pPr>
            <a:endParaRPr sz="1500" dirty="0">
              <a:latin typeface="Verdana"/>
              <a:ea typeface="Verdana"/>
              <a:cs typeface="Verdana"/>
              <a:sym typeface="Verdana"/>
            </a:endParaRPr>
          </a:p>
          <a:p>
            <a:pPr lvl="0" rtl="0">
              <a:spcBef>
                <a:spcPts val="0"/>
              </a:spcBef>
              <a:buNone/>
            </a:pPr>
            <a:endParaRPr sz="1500" dirty="0">
              <a:latin typeface="Verdana"/>
              <a:ea typeface="Verdana"/>
              <a:cs typeface="Verdana"/>
              <a:sym typeface="Verdana"/>
            </a:endParaRPr>
          </a:p>
        </p:txBody>
      </p:sp>
      <p:sp>
        <p:nvSpPr>
          <p:cNvPr id="184" name="Shape 184"/>
          <p:cNvSpPr txBox="1"/>
          <p:nvPr/>
        </p:nvSpPr>
        <p:spPr>
          <a:xfrm>
            <a:off x="0" y="603504"/>
            <a:ext cx="9144000" cy="708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rgbClr val="000000"/>
                </a:solidFill>
                <a:latin typeface="Verdana"/>
                <a:ea typeface="Verdana"/>
                <a:cs typeface="Verdana"/>
                <a:sym typeface="Verdana"/>
              </a:rPr>
              <a:t>References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0" y="0"/>
            <a:ext cx="9144000" cy="3429000"/>
          </a:xfrm>
          <a:prstGeom prst="rect">
            <a:avLst/>
          </a:prstGeom>
          <a:solidFill>
            <a:srgbClr val="007236"/>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89" name="Shape 89"/>
          <p:cNvSpPr/>
          <p:nvPr/>
        </p:nvSpPr>
        <p:spPr>
          <a:xfrm>
            <a:off x="0" y="3428998"/>
            <a:ext cx="9144000" cy="3435439"/>
          </a:xfrm>
          <a:prstGeom prst="rect">
            <a:avLst/>
          </a:prstGeom>
          <a:solidFill>
            <a:schemeClr val="bg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0" name="Shape 90"/>
          <p:cNvSpPr txBox="1"/>
          <p:nvPr/>
        </p:nvSpPr>
        <p:spPr>
          <a:xfrm>
            <a:off x="590400" y="1982400"/>
            <a:ext cx="7963200" cy="1446600"/>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US" sz="4400" b="0" i="0" u="none" strike="noStrike" cap="none" dirty="0">
                <a:solidFill>
                  <a:schemeClr val="dk1"/>
                </a:solidFill>
                <a:latin typeface="Verdana"/>
                <a:ea typeface="Verdana"/>
                <a:cs typeface="Verdana"/>
                <a:sym typeface="Verdana"/>
              </a:rPr>
              <a:t>Highly Pathogenic Avian Influenza (HPAI) </a:t>
            </a:r>
            <a:r>
              <a:rPr lang="en-US" sz="4400" b="0" i="0" u="none" strike="noStrike" cap="none" dirty="0" smtClean="0">
                <a:solidFill>
                  <a:schemeClr val="dk1"/>
                </a:solidFill>
                <a:latin typeface="Verdana"/>
                <a:ea typeface="Verdana"/>
                <a:cs typeface="Verdana"/>
                <a:sym typeface="Verdana"/>
              </a:rPr>
              <a:t>Outbreak</a:t>
            </a:r>
            <a:endParaRPr lang="en-US" sz="4400" b="0" i="0" u="none" strike="noStrike" cap="none"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2" y="4046275"/>
            <a:ext cx="2753833" cy="281172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2940" y="4041982"/>
            <a:ext cx="2277659" cy="28160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6" name="Shape 96"/>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Learning Objectives</a:t>
            </a:r>
          </a:p>
        </p:txBody>
      </p:sp>
      <p:sp>
        <p:nvSpPr>
          <p:cNvPr id="97" name="Shape 97"/>
          <p:cNvSpPr txBox="1"/>
          <p:nvPr/>
        </p:nvSpPr>
        <p:spPr>
          <a:xfrm>
            <a:off x="851850" y="1523225"/>
            <a:ext cx="7440300" cy="3416400"/>
          </a:xfrm>
          <a:prstGeom prst="rect">
            <a:avLst/>
          </a:prstGeom>
          <a:noFill/>
          <a:ln>
            <a:noFill/>
          </a:ln>
        </p:spPr>
        <p:txBody>
          <a:bodyPr lIns="91425" tIns="45700" rIns="91425" bIns="45700" anchor="t" anchorCtr="0">
            <a:noAutofit/>
          </a:bodyPr>
          <a:lstStyle/>
          <a:p>
            <a:pPr marL="457200" marR="0" lvl="0" indent="-450850" algn="l" rtl="0">
              <a:spcBef>
                <a:spcPts val="0"/>
              </a:spcBef>
              <a:buClr>
                <a:schemeClr val="dk1"/>
              </a:buClr>
              <a:buSzPct val="100000"/>
              <a:buFont typeface="Verdana"/>
              <a:buAutoNum type="arabicPeriod"/>
            </a:pPr>
            <a:r>
              <a:rPr lang="en-US" sz="2300" b="0" i="0" u="none" strike="noStrike" cap="none" dirty="0">
                <a:solidFill>
                  <a:schemeClr val="dk1"/>
                </a:solidFill>
                <a:latin typeface="Verdana"/>
                <a:ea typeface="Verdana"/>
                <a:cs typeface="Verdana"/>
                <a:sym typeface="Verdana"/>
              </a:rPr>
              <a:t>Describe avian influenza and how it is transmitted among animals and </a:t>
            </a:r>
            <a:r>
              <a:rPr lang="en-US" sz="2300" b="0" i="0" u="none" strike="noStrike" cap="none" dirty="0" smtClean="0">
                <a:solidFill>
                  <a:schemeClr val="dk1"/>
                </a:solidFill>
                <a:latin typeface="Verdana"/>
                <a:ea typeface="Verdana"/>
                <a:cs typeface="Verdana"/>
                <a:sym typeface="Verdana"/>
              </a:rPr>
              <a:t>between animals and people.</a:t>
            </a:r>
            <a:endParaRPr lang="en-US" sz="2300" b="0" i="0" u="none" strike="noStrike" cap="none" dirty="0">
              <a:solidFill>
                <a:schemeClr val="dk1"/>
              </a:solidFill>
              <a:latin typeface="Verdana"/>
              <a:ea typeface="Verdana"/>
              <a:cs typeface="Verdana"/>
              <a:sym typeface="Verdana"/>
            </a:endParaRPr>
          </a:p>
          <a:p>
            <a:pPr marL="457200" marR="0" lvl="0" indent="-450850" algn="l" rtl="0">
              <a:spcBef>
                <a:spcPts val="0"/>
              </a:spcBef>
              <a:buClr>
                <a:schemeClr val="dk1"/>
              </a:buClr>
              <a:buSzPct val="100000"/>
              <a:buFont typeface="Verdana"/>
              <a:buAutoNum type="arabicPeriod"/>
            </a:pPr>
            <a:r>
              <a:rPr lang="en-US" sz="2300" b="0" i="0" u="none" strike="noStrike" cap="none" dirty="0">
                <a:solidFill>
                  <a:schemeClr val="dk1"/>
                </a:solidFill>
                <a:latin typeface="Verdana"/>
                <a:ea typeface="Verdana"/>
                <a:cs typeface="Verdana"/>
                <a:sym typeface="Verdana"/>
              </a:rPr>
              <a:t>Explain the impact that an HPAI outbreak has on animal agriculture.</a:t>
            </a:r>
          </a:p>
          <a:p>
            <a:pPr marL="457200" marR="0" lvl="0" indent="-450850" algn="l" rtl="0">
              <a:spcBef>
                <a:spcPts val="0"/>
              </a:spcBef>
              <a:buClr>
                <a:schemeClr val="dk1"/>
              </a:buClr>
              <a:buSzPct val="100000"/>
              <a:buFont typeface="Verdana"/>
              <a:buAutoNum type="arabicPeriod"/>
            </a:pPr>
            <a:r>
              <a:rPr lang="en-US" sz="2300" b="0" i="0" u="none" strike="noStrike" cap="none" dirty="0">
                <a:solidFill>
                  <a:schemeClr val="dk1"/>
                </a:solidFill>
                <a:latin typeface="Verdana"/>
                <a:ea typeface="Verdana"/>
                <a:cs typeface="Verdana"/>
                <a:sym typeface="Verdana"/>
              </a:rPr>
              <a:t>Identify </a:t>
            </a:r>
            <a:r>
              <a:rPr lang="en-US" sz="2300" b="0" i="0" u="none" strike="noStrike" cap="none" dirty="0" smtClean="0">
                <a:solidFill>
                  <a:schemeClr val="dk1"/>
                </a:solidFill>
                <a:latin typeface="Verdana"/>
                <a:ea typeface="Verdana"/>
                <a:cs typeface="Verdana"/>
                <a:sym typeface="Verdana"/>
              </a:rPr>
              <a:t>potential </a:t>
            </a:r>
            <a:r>
              <a:rPr lang="en-US" sz="2300" b="0" i="0" u="none" strike="noStrike" cap="none" dirty="0">
                <a:solidFill>
                  <a:schemeClr val="dk1"/>
                </a:solidFill>
                <a:latin typeface="Verdana"/>
                <a:ea typeface="Verdana"/>
                <a:cs typeface="Verdana"/>
                <a:sym typeface="Verdana"/>
              </a:rPr>
              <a:t>public health impacts of a highly pathogenic avian influenza outbreak.</a:t>
            </a:r>
          </a:p>
          <a:p>
            <a:pPr marL="457200" marR="0" lvl="0" indent="-450850" algn="l" rtl="0">
              <a:spcBef>
                <a:spcPts val="0"/>
              </a:spcBef>
              <a:buClr>
                <a:schemeClr val="dk1"/>
              </a:buClr>
              <a:buSzPct val="100000"/>
              <a:buFont typeface="Verdana"/>
              <a:buAutoNum type="arabicPeriod"/>
            </a:pPr>
            <a:r>
              <a:rPr lang="en-US" sz="2300" b="0" i="0" u="none" strike="noStrike" cap="none" dirty="0">
                <a:solidFill>
                  <a:schemeClr val="dk1"/>
                </a:solidFill>
                <a:latin typeface="Verdana"/>
                <a:ea typeface="Verdana"/>
                <a:cs typeface="Verdana"/>
                <a:sym typeface="Verdana"/>
              </a:rPr>
              <a:t>Identify those persons most at risk </a:t>
            </a:r>
            <a:r>
              <a:rPr lang="en-US" sz="2300" b="0" i="0" u="none" strike="noStrike" cap="none" dirty="0" smtClean="0">
                <a:solidFill>
                  <a:schemeClr val="dk1"/>
                </a:solidFill>
                <a:latin typeface="Verdana"/>
                <a:ea typeface="Verdana"/>
                <a:cs typeface="Verdana"/>
                <a:sym typeface="Verdana"/>
              </a:rPr>
              <a:t>for being infected with avian influenza A viruses and those with the highest risk of complications.</a:t>
            </a:r>
            <a:endParaRPr lang="en-US" sz="2300" b="0" i="0" u="none" strike="noStrike" cap="none" dirty="0">
              <a:solidFill>
                <a:schemeClr val="dk1"/>
              </a:solidFill>
              <a:latin typeface="Verdana"/>
              <a:ea typeface="Verdana"/>
              <a:cs typeface="Verdana"/>
              <a:sym typeface="Verdana"/>
            </a:endParaRPr>
          </a:p>
          <a:p>
            <a:pPr marL="457200" marR="0" lvl="0" indent="-450850" algn="l" rtl="0">
              <a:spcBef>
                <a:spcPts val="0"/>
              </a:spcBef>
              <a:buClr>
                <a:schemeClr val="dk1"/>
              </a:buClr>
              <a:buSzPct val="100000"/>
              <a:buFont typeface="Verdana"/>
              <a:buAutoNum type="arabicPeriod"/>
            </a:pPr>
            <a:r>
              <a:rPr lang="en-US" sz="2300" b="0" i="0" u="none" strike="noStrike" cap="none" dirty="0">
                <a:solidFill>
                  <a:schemeClr val="dk1"/>
                </a:solidFill>
                <a:latin typeface="Verdana"/>
                <a:ea typeface="Verdana"/>
                <a:cs typeface="Verdana"/>
                <a:sym typeface="Verdana"/>
              </a:rPr>
              <a:t>Explain how and why animal exhibitions might be impacted by HPAI.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837" y="5455920"/>
            <a:ext cx="2244400" cy="11390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04" name="Shape 104"/>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dirty="0">
                <a:solidFill>
                  <a:schemeClr val="dk1"/>
                </a:solidFill>
                <a:latin typeface="Verdana"/>
                <a:ea typeface="Verdana"/>
                <a:cs typeface="Verdana"/>
                <a:sym typeface="Verdana"/>
              </a:rPr>
              <a:t>Avian Influenza </a:t>
            </a:r>
            <a:r>
              <a:rPr lang="en-US" sz="4000" b="0" i="0" u="none" strike="noStrike" cap="none" dirty="0" smtClean="0">
                <a:solidFill>
                  <a:schemeClr val="dk1"/>
                </a:solidFill>
                <a:latin typeface="Verdana"/>
                <a:ea typeface="Verdana"/>
                <a:cs typeface="Verdana"/>
                <a:sym typeface="Verdana"/>
              </a:rPr>
              <a:t>Virus in </a:t>
            </a:r>
            <a:r>
              <a:rPr lang="en-US" sz="4000" b="0" i="0" u="none" strike="noStrike" cap="none" dirty="0">
                <a:solidFill>
                  <a:schemeClr val="dk1"/>
                </a:solidFill>
                <a:latin typeface="Verdana"/>
                <a:ea typeface="Verdana"/>
                <a:cs typeface="Verdana"/>
                <a:sym typeface="Verdana"/>
              </a:rPr>
              <a:t>Birds</a:t>
            </a:r>
          </a:p>
        </p:txBody>
      </p:sp>
      <p:sp>
        <p:nvSpPr>
          <p:cNvPr id="105" name="Shape 105"/>
          <p:cNvSpPr txBox="1"/>
          <p:nvPr/>
        </p:nvSpPr>
        <p:spPr>
          <a:xfrm>
            <a:off x="731221" y="1610094"/>
            <a:ext cx="7669833" cy="30471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Classified as highly pathogenic avian influenza (HPAI) or low pathogenic avian influenza (LPAI</a:t>
            </a:r>
            <a:r>
              <a:rPr lang="en-US" sz="2400" b="0" i="0" u="none" strike="noStrike" cap="none" dirty="0" smtClean="0">
                <a:solidFill>
                  <a:schemeClr val="dk1"/>
                </a:solidFill>
                <a:latin typeface="Verdana"/>
                <a:ea typeface="Verdana"/>
                <a:cs typeface="Verdana"/>
                <a:sym typeface="Verdana"/>
              </a:rPr>
              <a:t>) viruses</a:t>
            </a:r>
            <a:endParaRPr lang="en-US" sz="2400" b="0" i="0" u="none" strike="noStrike" cap="none"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Species commonly affected: Pet birds, mammals, poultry, wild </a:t>
            </a:r>
            <a:r>
              <a:rPr lang="en-US" sz="2400" b="0" i="0" u="none" strike="noStrike" cap="none" dirty="0" smtClean="0">
                <a:solidFill>
                  <a:schemeClr val="dk1"/>
                </a:solidFill>
                <a:latin typeface="Verdana"/>
                <a:ea typeface="Verdana"/>
                <a:cs typeface="Verdana"/>
                <a:sym typeface="Verdana"/>
              </a:rPr>
              <a:t>waterfowl</a:t>
            </a:r>
            <a:endParaRPr lang="en-US" sz="2400" b="0" i="0" u="none" strike="noStrike" cap="none"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There is no specific treatment for avian influenza in birds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Spread among wild bird populations is </a:t>
            </a:r>
            <a:r>
              <a:rPr lang="en-US" sz="2400" b="0" i="0" u="none" strike="noStrike" cap="none" dirty="0" smtClean="0">
                <a:solidFill>
                  <a:schemeClr val="dk1"/>
                </a:solidFill>
                <a:latin typeface="Verdana"/>
                <a:ea typeface="Verdana"/>
                <a:cs typeface="Verdana"/>
                <a:sym typeface="Verdana"/>
              </a:rPr>
              <a:t>often by ingestion of the virus in feces</a:t>
            </a:r>
            <a:endParaRPr lang="en-US" sz="2400" b="0" i="0" u="none" strike="noStrike" cap="none"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Spread among domestic poultry is by ingestion, </a:t>
            </a:r>
            <a:r>
              <a:rPr lang="en-US" sz="2400" b="0" i="0" u="none" strike="noStrike" cap="none" dirty="0" smtClean="0">
                <a:solidFill>
                  <a:schemeClr val="dk1"/>
                </a:solidFill>
                <a:latin typeface="Verdana"/>
                <a:ea typeface="Verdana"/>
                <a:cs typeface="Verdana"/>
                <a:sym typeface="Verdana"/>
              </a:rPr>
              <a:t>aerosol/droplets, </a:t>
            </a:r>
            <a:r>
              <a:rPr lang="en-US" sz="2400" b="0" i="0" u="none" strike="noStrike" cap="none" dirty="0">
                <a:solidFill>
                  <a:schemeClr val="dk1"/>
                </a:solidFill>
                <a:latin typeface="Verdana"/>
                <a:ea typeface="Verdana"/>
                <a:cs typeface="Verdana"/>
                <a:sym typeface="Verdana"/>
              </a:rPr>
              <a:t>fomites, and direct contact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1" name="Shape 111"/>
          <p:cNvSpPr txBox="1"/>
          <p:nvPr/>
        </p:nvSpPr>
        <p:spPr>
          <a:xfrm>
            <a:off x="1949088" y="1720800"/>
            <a:ext cx="5234100" cy="3416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Verdana"/>
                <a:ea typeface="Verdana"/>
                <a:cs typeface="Verdana"/>
                <a:sym typeface="Verdana"/>
              </a:rPr>
              <a:t>Clinical signs in domestic poultry</a:t>
            </a:r>
          </a:p>
          <a:p>
            <a:pPr marL="742950" marR="0" lvl="1"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Depression</a:t>
            </a:r>
          </a:p>
          <a:p>
            <a:pPr marL="742950" marR="0" lvl="1"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Ruffled feathers</a:t>
            </a:r>
          </a:p>
          <a:p>
            <a:pPr marL="742950" marR="0" lvl="1"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Lack of appetite</a:t>
            </a:r>
          </a:p>
          <a:p>
            <a:pPr marL="742950" marR="0" lvl="1"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Watery diarrhea</a:t>
            </a:r>
          </a:p>
          <a:p>
            <a:pPr marL="742950" marR="0" lvl="1"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Swollen combs and wattles</a:t>
            </a:r>
          </a:p>
          <a:p>
            <a:pPr marL="742950" marR="0" lvl="1"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Decreased egg production</a:t>
            </a:r>
          </a:p>
          <a:p>
            <a:pPr marL="742950" marR="0" lvl="1"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Paralysis</a:t>
            </a:r>
          </a:p>
          <a:p>
            <a:pPr marL="742950" marR="0" lvl="1"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Sudden death</a:t>
            </a:r>
          </a:p>
        </p:txBody>
      </p:sp>
      <p:sp>
        <p:nvSpPr>
          <p:cNvPr id="112" name="Shape 112"/>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Avian Influenza in Birds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19" name="Shape 119"/>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a:solidFill>
                  <a:schemeClr val="dk1"/>
                </a:solidFill>
                <a:latin typeface="Verdana"/>
                <a:ea typeface="Verdana"/>
                <a:cs typeface="Verdana"/>
                <a:sym typeface="Verdana"/>
              </a:rPr>
              <a:t>Avian Influenza in P</a:t>
            </a:r>
            <a:r>
              <a:rPr lang="en-US" sz="4000" dirty="0" smtClean="0">
                <a:solidFill>
                  <a:schemeClr val="dk1"/>
                </a:solidFill>
                <a:latin typeface="Verdana"/>
                <a:ea typeface="Verdana"/>
                <a:cs typeface="Verdana"/>
                <a:sym typeface="Verdana"/>
              </a:rPr>
              <a:t>eople</a:t>
            </a:r>
            <a:endParaRPr lang="en-US" sz="4000" dirty="0">
              <a:solidFill>
                <a:schemeClr val="dk1"/>
              </a:solidFill>
              <a:latin typeface="Verdana"/>
              <a:ea typeface="Verdana"/>
              <a:cs typeface="Verdana"/>
              <a:sym typeface="Verdana"/>
            </a:endParaRPr>
          </a:p>
        </p:txBody>
      </p:sp>
      <p:sp>
        <p:nvSpPr>
          <p:cNvPr id="120" name="Shape 120"/>
          <p:cNvSpPr txBox="1"/>
          <p:nvPr/>
        </p:nvSpPr>
        <p:spPr>
          <a:xfrm>
            <a:off x="508000" y="1629600"/>
            <a:ext cx="7947378" cy="3785700"/>
          </a:xfrm>
          <a:prstGeom prst="rect">
            <a:avLst/>
          </a:prstGeom>
          <a:noFill/>
          <a:ln>
            <a:noFill/>
          </a:ln>
        </p:spPr>
        <p:txBody>
          <a:bodyPr lIns="91425" tIns="45700" rIns="91425" bIns="45700" anchor="t" anchorCtr="0">
            <a:noAutofit/>
          </a:bodyPr>
          <a:lstStyle/>
          <a:p>
            <a:pPr marR="0" lvl="0" algn="l" rtl="0">
              <a:spcBef>
                <a:spcPts val="0"/>
              </a:spcBef>
              <a:buNone/>
            </a:pPr>
            <a:r>
              <a:rPr lang="en-US" sz="2400" dirty="0">
                <a:solidFill>
                  <a:schemeClr val="dk1"/>
                </a:solidFill>
                <a:latin typeface="Verdana"/>
                <a:ea typeface="Verdana"/>
                <a:cs typeface="Verdana"/>
                <a:sym typeface="Verdana"/>
              </a:rPr>
              <a:t>Clinical signs</a:t>
            </a:r>
          </a:p>
          <a:p>
            <a:pPr marL="742950" marR="0" lvl="1" indent="-285750" algn="l" rtl="0">
              <a:spcBef>
                <a:spcPts val="0"/>
              </a:spcBef>
              <a:buClr>
                <a:schemeClr val="dk1"/>
              </a:buClr>
              <a:buSzPct val="100000"/>
              <a:buFont typeface="Verdana"/>
              <a:buChar char="•"/>
            </a:pPr>
            <a:r>
              <a:rPr lang="en-US" sz="2400" b="0" i="0" u="none" strike="noStrike" cap="none" dirty="0" smtClean="0">
                <a:solidFill>
                  <a:schemeClr val="dk1"/>
                </a:solidFill>
                <a:latin typeface="Verdana"/>
                <a:ea typeface="Verdana"/>
                <a:cs typeface="Verdana"/>
                <a:sym typeface="Verdana"/>
              </a:rPr>
              <a:t>Fever</a:t>
            </a:r>
            <a:endParaRPr lang="en-US" sz="2400" b="0" i="0" u="none" strike="noStrike" cap="none" dirty="0">
              <a:solidFill>
                <a:schemeClr val="dk1"/>
              </a:solidFill>
              <a:latin typeface="Verdana"/>
              <a:ea typeface="Verdana"/>
              <a:cs typeface="Verdana"/>
              <a:sym typeface="Verdana"/>
            </a:endParaRPr>
          </a:p>
          <a:p>
            <a:pPr marL="742950" marR="0" lvl="1" indent="-285750" algn="l" rtl="0">
              <a:spcBef>
                <a:spcPts val="0"/>
              </a:spcBef>
              <a:buClr>
                <a:schemeClr val="dk1"/>
              </a:buClr>
              <a:buSzPct val="100000"/>
              <a:buFont typeface="Verdana"/>
              <a:buChar char="•"/>
            </a:pPr>
            <a:r>
              <a:rPr lang="en-US" sz="2400" b="0" i="0" u="none" strike="noStrike" cap="none" dirty="0" smtClean="0">
                <a:solidFill>
                  <a:schemeClr val="dk1"/>
                </a:solidFill>
                <a:latin typeface="Verdana"/>
                <a:ea typeface="Verdana"/>
                <a:cs typeface="Verdana"/>
                <a:sym typeface="Verdana"/>
              </a:rPr>
              <a:t>Aches</a:t>
            </a:r>
          </a:p>
          <a:p>
            <a:pPr marL="742950" marR="0" lvl="1"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Pink-eye</a:t>
            </a:r>
            <a:endParaRPr lang="en-US" sz="2400" b="0" i="0" u="none" strike="noStrike" cap="none" dirty="0">
              <a:solidFill>
                <a:schemeClr val="dk1"/>
              </a:solidFill>
              <a:latin typeface="Verdana"/>
              <a:ea typeface="Verdana"/>
              <a:cs typeface="Verdana"/>
              <a:sym typeface="Verdana"/>
            </a:endParaRPr>
          </a:p>
          <a:p>
            <a:pPr marL="742950" marR="0" lvl="1"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Other flu-like symptoms such as cough, sore throat, runny nose, headache, and </a:t>
            </a:r>
            <a:r>
              <a:rPr lang="en-US" sz="2400" b="0" i="0" u="none" strike="noStrike" cap="none" dirty="0" smtClean="0">
                <a:solidFill>
                  <a:schemeClr val="dk1"/>
                </a:solidFill>
                <a:latin typeface="Verdana"/>
                <a:ea typeface="Verdana"/>
                <a:cs typeface="Verdana"/>
                <a:sym typeface="Verdana"/>
              </a:rPr>
              <a:t>tiredness</a:t>
            </a:r>
          </a:p>
          <a:p>
            <a:pPr marL="742950" marR="0" lvl="1"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Avian influenza viruses are capable of causing severe disease as well</a:t>
            </a:r>
            <a:endParaRPr lang="en-US" sz="24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p:nvPr/>
        </p:nvSpPr>
        <p:spPr>
          <a:xfrm>
            <a:off x="304800" y="304800"/>
            <a:ext cx="8522700" cy="6306900"/>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7" name="Shape 127"/>
          <p:cNvSpPr txBox="1"/>
          <p:nvPr/>
        </p:nvSpPr>
        <p:spPr>
          <a:xfrm>
            <a:off x="304798" y="603504"/>
            <a:ext cx="8522700" cy="708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a:solidFill>
                  <a:schemeClr val="dk1"/>
                </a:solidFill>
                <a:latin typeface="Verdana"/>
                <a:ea typeface="Verdana"/>
                <a:cs typeface="Verdana"/>
                <a:sym typeface="Verdana"/>
              </a:rPr>
              <a:t>Avian Influenza in </a:t>
            </a:r>
            <a:r>
              <a:rPr lang="en-US" sz="4000" dirty="0" smtClean="0">
                <a:solidFill>
                  <a:schemeClr val="dk1"/>
                </a:solidFill>
                <a:latin typeface="Verdana"/>
                <a:ea typeface="Verdana"/>
                <a:cs typeface="Verdana"/>
                <a:sym typeface="Verdana"/>
              </a:rPr>
              <a:t>People</a:t>
            </a:r>
            <a:endParaRPr lang="en-US" sz="4000" dirty="0">
              <a:solidFill>
                <a:schemeClr val="dk1"/>
              </a:solidFill>
              <a:latin typeface="Verdana"/>
              <a:ea typeface="Verdana"/>
              <a:cs typeface="Verdana"/>
              <a:sym typeface="Verdana"/>
            </a:endParaRPr>
          </a:p>
        </p:txBody>
      </p:sp>
      <p:sp>
        <p:nvSpPr>
          <p:cNvPr id="128" name="Shape 128"/>
          <p:cNvSpPr txBox="1"/>
          <p:nvPr/>
        </p:nvSpPr>
        <p:spPr>
          <a:xfrm>
            <a:off x="643259" y="1610208"/>
            <a:ext cx="7845778" cy="22326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P</a:t>
            </a:r>
            <a:r>
              <a:rPr lang="en-US" sz="2400" dirty="0" smtClean="0">
                <a:solidFill>
                  <a:schemeClr val="dk1"/>
                </a:solidFill>
                <a:latin typeface="Verdana"/>
                <a:ea typeface="Verdana"/>
                <a:cs typeface="Verdana"/>
                <a:sym typeface="Verdana"/>
              </a:rPr>
              <a:t>eople </a:t>
            </a:r>
            <a:r>
              <a:rPr lang="en-US" sz="2400" dirty="0">
                <a:solidFill>
                  <a:schemeClr val="dk1"/>
                </a:solidFill>
                <a:latin typeface="Verdana"/>
                <a:ea typeface="Verdana"/>
                <a:cs typeface="Verdana"/>
                <a:sym typeface="Verdana"/>
              </a:rPr>
              <a:t>are usually infected with avian </a:t>
            </a:r>
            <a:r>
              <a:rPr lang="en-US" sz="2400" dirty="0" smtClean="0">
                <a:solidFill>
                  <a:schemeClr val="dk1"/>
                </a:solidFill>
                <a:latin typeface="Verdana"/>
                <a:ea typeface="Verdana"/>
                <a:cs typeface="Verdana"/>
                <a:sym typeface="Verdana"/>
              </a:rPr>
              <a:t>influenza A viruses </a:t>
            </a:r>
            <a:r>
              <a:rPr lang="en-US" sz="2400" dirty="0">
                <a:solidFill>
                  <a:schemeClr val="dk1"/>
                </a:solidFill>
                <a:latin typeface="Verdana"/>
                <a:ea typeface="Verdana"/>
                <a:cs typeface="Verdana"/>
                <a:sym typeface="Verdana"/>
              </a:rPr>
              <a:t>when they are in close contact with infected birds or tissues</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People </a:t>
            </a:r>
            <a:r>
              <a:rPr lang="en-US" sz="2400" dirty="0">
                <a:solidFill>
                  <a:schemeClr val="dk1"/>
                </a:solidFill>
                <a:latin typeface="Verdana"/>
                <a:ea typeface="Verdana"/>
                <a:cs typeface="Verdana"/>
                <a:sym typeface="Verdana"/>
              </a:rPr>
              <a:t>cannot get avian influenza from eating </a:t>
            </a:r>
            <a:r>
              <a:rPr lang="en-US" sz="2400" dirty="0" smtClean="0">
                <a:solidFill>
                  <a:schemeClr val="dk1"/>
                </a:solidFill>
                <a:latin typeface="Verdana"/>
                <a:ea typeface="Verdana"/>
                <a:cs typeface="Verdana"/>
                <a:sym typeface="Verdana"/>
              </a:rPr>
              <a:t>properly cooked </a:t>
            </a:r>
            <a:r>
              <a:rPr lang="en-US" sz="2400" dirty="0">
                <a:solidFill>
                  <a:schemeClr val="dk1"/>
                </a:solidFill>
                <a:latin typeface="Verdana"/>
                <a:ea typeface="Verdana"/>
                <a:cs typeface="Verdana"/>
                <a:sym typeface="Verdana"/>
              </a:rPr>
              <a:t>poultry or poultry </a:t>
            </a:r>
            <a:r>
              <a:rPr lang="en-US" sz="2400" dirty="0" smtClean="0">
                <a:solidFill>
                  <a:schemeClr val="dk1"/>
                </a:solidFill>
                <a:latin typeface="Verdana"/>
                <a:ea typeface="Verdana"/>
                <a:cs typeface="Verdana"/>
                <a:sym typeface="Verdana"/>
              </a:rPr>
              <a:t>products</a:t>
            </a:r>
          </a:p>
          <a:p>
            <a:pPr marL="2857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Human infections with avian influenza viruses are rare</a:t>
            </a:r>
            <a:endParaRPr lang="en-US" sz="2400" dirty="0">
              <a:solidFill>
                <a:schemeClr val="dk1"/>
              </a:solidFill>
              <a:latin typeface="Verdana"/>
              <a:ea typeface="Verdana"/>
              <a:cs typeface="Verdana"/>
              <a:sym typeface="Verdana"/>
            </a:endParaRPr>
          </a:p>
        </p:txBody>
      </p:sp>
      <p:pic>
        <p:nvPicPr>
          <p:cNvPr id="129" name="Shape 129"/>
          <p:cNvPicPr preferRelativeResize="0"/>
          <p:nvPr/>
        </p:nvPicPr>
        <p:blipFill>
          <a:blip r:embed="rId3">
            <a:alphaModFix/>
          </a:blip>
          <a:stretch>
            <a:fillRect/>
          </a:stretch>
        </p:blipFill>
        <p:spPr>
          <a:xfrm>
            <a:off x="2901244" y="3951110"/>
            <a:ext cx="3328040" cy="2396309"/>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304800" y="304800"/>
            <a:ext cx="8522676" cy="6307014"/>
          </a:xfrm>
          <a:prstGeom prst="rect">
            <a:avLst/>
          </a:prstGeom>
          <a:solidFill>
            <a:schemeClr val="lt1"/>
          </a:solidFill>
          <a:ln w="50800" cap="flat" cmpd="sng">
            <a:solidFill>
              <a:srgbClr val="00723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6" name="Shape 136"/>
          <p:cNvSpPr txBox="1"/>
          <p:nvPr/>
        </p:nvSpPr>
        <p:spPr>
          <a:xfrm>
            <a:off x="304798"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smtClean="0">
                <a:solidFill>
                  <a:schemeClr val="dk1"/>
                </a:solidFill>
                <a:latin typeface="Verdana"/>
                <a:ea typeface="Verdana"/>
                <a:cs typeface="Verdana"/>
                <a:sym typeface="Verdana"/>
              </a:rPr>
              <a:t>2015 </a:t>
            </a:r>
            <a:r>
              <a:rPr lang="en-US" sz="4000" dirty="0">
                <a:solidFill>
                  <a:schemeClr val="dk1"/>
                </a:solidFill>
                <a:latin typeface="Verdana"/>
                <a:ea typeface="Verdana"/>
                <a:cs typeface="Verdana"/>
                <a:sym typeface="Verdana"/>
              </a:rPr>
              <a:t>HPAI Outbreak</a:t>
            </a:r>
          </a:p>
        </p:txBody>
      </p:sp>
      <p:sp>
        <p:nvSpPr>
          <p:cNvPr id="137" name="Shape 137"/>
          <p:cNvSpPr txBox="1"/>
          <p:nvPr/>
        </p:nvSpPr>
        <p:spPr>
          <a:xfrm>
            <a:off x="1792350" y="2111025"/>
            <a:ext cx="5559300" cy="15696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Largest </a:t>
            </a:r>
            <a:r>
              <a:rPr lang="en-US" sz="2400" dirty="0" smtClean="0">
                <a:solidFill>
                  <a:schemeClr val="dk1"/>
                </a:solidFill>
                <a:latin typeface="Verdana"/>
                <a:ea typeface="Verdana"/>
                <a:cs typeface="Verdana"/>
                <a:sym typeface="Verdana"/>
              </a:rPr>
              <a:t>animal </a:t>
            </a:r>
            <a:r>
              <a:rPr lang="en-US" sz="2400" dirty="0">
                <a:solidFill>
                  <a:schemeClr val="dk1"/>
                </a:solidFill>
                <a:latin typeface="Verdana"/>
                <a:ea typeface="Verdana"/>
                <a:cs typeface="Verdana"/>
                <a:sym typeface="Verdana"/>
              </a:rPr>
              <a:t>disease outbreak to </a:t>
            </a:r>
            <a:r>
              <a:rPr lang="en-US" sz="2400" dirty="0" smtClean="0">
                <a:solidFill>
                  <a:schemeClr val="dk1"/>
                </a:solidFill>
                <a:latin typeface="Verdana"/>
                <a:ea typeface="Verdana"/>
                <a:cs typeface="Verdana"/>
                <a:sym typeface="Verdana"/>
              </a:rPr>
              <a:t>date in the United States</a:t>
            </a:r>
            <a:endParaRPr lang="en-US" sz="2400"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Upper Midwest</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50 million chickens and </a:t>
            </a:r>
            <a:r>
              <a:rPr lang="en-US" sz="2400" dirty="0" smtClean="0">
                <a:solidFill>
                  <a:schemeClr val="dk1"/>
                </a:solidFill>
                <a:latin typeface="Verdana"/>
                <a:ea typeface="Verdana"/>
                <a:cs typeface="Verdana"/>
                <a:sym typeface="Verdana"/>
              </a:rPr>
              <a:t>turkeys depopulated</a:t>
            </a:r>
            <a:endParaRPr lang="en-US" sz="2400"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$900 million </a:t>
            </a:r>
            <a:r>
              <a:rPr lang="en-US" sz="2400" dirty="0" smtClean="0">
                <a:solidFill>
                  <a:schemeClr val="dk1"/>
                </a:solidFill>
                <a:latin typeface="Verdana"/>
                <a:ea typeface="Verdana"/>
                <a:cs typeface="Verdana"/>
                <a:sym typeface="Verdana"/>
              </a:rPr>
              <a:t>spent on response</a:t>
            </a:r>
            <a:endParaRPr lang="en-US" sz="2400" dirty="0">
              <a:solidFill>
                <a:schemeClr val="dk1"/>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2068</Words>
  <Application>Microsoft Office PowerPoint</Application>
  <PresentationFormat>On-screen Show (4:3)</PresentationFormat>
  <Paragraphs>142</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Articulate Light</vt:lpstr>
      <vt:lpstr>Calibri</vt:lpstr>
      <vt:lpstr>Microsoft Sans Serif</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Obbink, Kristen K [CFSPH]</dc:creator>
  <cp:lastModifiedBy>Canon, Abbey J [CFSPH]</cp:lastModifiedBy>
  <cp:revision>17</cp:revision>
  <dcterms:modified xsi:type="dcterms:W3CDTF">2018-08-10T15:42:53Z</dcterms:modified>
</cp:coreProperties>
</file>