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4"/>
  </p:notesMasterIdLst>
  <p:sldIdLst>
    <p:sldId id="274" r:id="rId3"/>
    <p:sldId id="275" r:id="rId4"/>
    <p:sldId id="256" r:id="rId5"/>
    <p:sldId id="257" r:id="rId6"/>
    <p:sldId id="258" r:id="rId7"/>
    <p:sldId id="259" r:id="rId8"/>
    <p:sldId id="260" r:id="rId9"/>
    <p:sldId id="261" r:id="rId10"/>
    <p:sldId id="262" r:id="rId11"/>
    <p:sldId id="263" r:id="rId12"/>
    <p:sldId id="264" r:id="rId13"/>
    <p:sldId id="265" r:id="rId14"/>
    <p:sldId id="266" r:id="rId15"/>
    <p:sldId id="277" r:id="rId16"/>
    <p:sldId id="276" r:id="rId17"/>
    <p:sldId id="267" r:id="rId18"/>
    <p:sldId id="268" r:id="rId19"/>
    <p:sldId id="269" r:id="rId20"/>
    <p:sldId id="270" r:id="rId21"/>
    <p:sldId id="271" r:id="rId22"/>
    <p:sldId id="272"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6nR2dOqTsMtr3jo60sJHZg==" hashData="aFXdDjtqanLdfqPi7O7kFnLorM0GQUaNeUNEO5UD8YNqPYzMMvS9LSlSm8xMEQPUoxtrFsDAISdm20pm97Hli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84" autoAdjust="0"/>
  </p:normalViewPr>
  <p:slideViewPr>
    <p:cSldViewPr snapToGrid="0">
      <p:cViewPr varScale="1">
        <p:scale>
          <a:sx n="70" d="100"/>
          <a:sy n="70" d="100"/>
        </p:scale>
        <p:origin x="173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1-AFAB-4055-8F77-5E06C5FEFB1D}"/>
              </c:ext>
            </c:extLst>
          </c:dPt>
          <c:dPt>
            <c:idx val="1"/>
            <c:bubble3D val="0"/>
            <c:spPr>
              <a:solidFill>
                <a:schemeClr val="tx1">
                  <a:lumMod val="50000"/>
                  <a:lumOff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AFAB-4055-8F77-5E06C5FEFB1D}"/>
              </c:ext>
            </c:extLst>
          </c:dPt>
          <c:val>
            <c:numRef>
              <c:f>[Book1]Sheet1!$A$1:$A$2</c:f>
              <c:numCache>
                <c:formatCode>General</c:formatCode>
                <c:ptCount val="2"/>
                <c:pt idx="0">
                  <c:v>16</c:v>
                </c:pt>
                <c:pt idx="1">
                  <c:v>286</c:v>
                </c:pt>
              </c:numCache>
            </c:numRef>
          </c:val>
          <c:extLst xmlns:c16r2="http://schemas.microsoft.com/office/drawing/2015/06/chart">
            <c:ext xmlns:c16="http://schemas.microsoft.com/office/drawing/2014/chart" uri="{C3380CC4-5D6E-409C-BE32-E72D297353CC}">
              <c16:uniqueId val="{00000004-AFAB-4055-8F77-5E06C5FEFB1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11977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Calibri"/>
                <a:ea typeface="Calibri"/>
                <a:cs typeface="Calibri"/>
                <a:sym typeface="Calibri"/>
              </a:rPr>
              <a:t>Welcome to </a:t>
            </a:r>
            <a:r>
              <a:rPr lang="en-US" sz="1200" b="0" i="1" u="none" strike="noStrike" kern="1200" cap="none" dirty="0" smtClean="0">
                <a:solidFill>
                  <a:schemeClr val="dk1"/>
                </a:solidFill>
                <a:latin typeface="Calibri"/>
                <a:ea typeface="Calibri"/>
                <a:cs typeface="Calibri"/>
                <a:sym typeface="Calibri"/>
              </a:rPr>
              <a:t>Excellence in Exhibition: Preventing Disease in Animals and People</a:t>
            </a:r>
            <a:r>
              <a:rPr lang="en-US" sz="1200" b="0" i="0" u="none" strike="noStrike" kern="1200" cap="none" dirty="0" smtClean="0">
                <a:solidFill>
                  <a:schemeClr val="dk1"/>
                </a:solidFill>
                <a:latin typeface="Calibri"/>
                <a:ea typeface="Calibri"/>
                <a:cs typeface="Calibri"/>
                <a:sym typeface="Calibri"/>
              </a:rPr>
              <a:t>! </a:t>
            </a:r>
          </a:p>
          <a:p>
            <a:endParaRPr lang="en-US" sz="1200" b="0" i="0" u="none" strike="noStrike" kern="1200" cap="none" dirty="0" smtClean="0">
              <a:solidFill>
                <a:schemeClr val="dk1"/>
              </a:solidFill>
              <a:latin typeface="Calibri"/>
              <a:ea typeface="Calibri"/>
              <a:cs typeface="Calibri"/>
              <a:sym typeface="Calibri"/>
            </a:endParaRPr>
          </a:p>
          <a:p>
            <a:r>
              <a:rPr lang="en-US" sz="1200" b="0" i="0" u="none" strike="noStrike" kern="1200" cap="none" dirty="0" smtClean="0">
                <a:solidFill>
                  <a:schemeClr val="dk1"/>
                </a:solidFill>
                <a:latin typeface="Calibri"/>
                <a:ea typeface="Calibri"/>
                <a:cs typeface="Calibri"/>
                <a:sym typeface="Calibri"/>
              </a:rPr>
              <a:t>Animal agriculture is an important part of 4-H and FFA. Being a part of these organizations helps you gain knowledge about animals and develop responsibility, good sportsmanship, and confidence. However, there are many diseases that can be spread between people and animals, and knowing about these diseases is especially important because of the close contact that you have with your show animals. </a:t>
            </a:r>
          </a:p>
          <a:p>
            <a:endParaRPr lang="en-US" sz="1200" b="0" i="0" u="none" strike="noStrike" kern="1200" cap="none" dirty="0" smtClean="0">
              <a:solidFill>
                <a:schemeClr val="dk1"/>
              </a:solidFill>
              <a:latin typeface="Calibri"/>
              <a:ea typeface="Calibri"/>
              <a:cs typeface="Calibri"/>
              <a:sym typeface="Calibri"/>
            </a:endParaRPr>
          </a:p>
          <a:p>
            <a:r>
              <a:rPr lang="en-US" sz="1200" b="0" i="0" u="none" strike="noStrike" kern="1200" cap="none" dirty="0" smtClean="0">
                <a:solidFill>
                  <a:schemeClr val="dk1"/>
                </a:solidFill>
                <a:latin typeface="Calibri"/>
                <a:ea typeface="Calibri"/>
                <a:cs typeface="Calibri"/>
                <a:sym typeface="Calibri"/>
              </a:rPr>
              <a:t>This course was created to teach you how to keep yourself and your animals safe and healthy so that you can continue to enjoy showing and teaching others about animal agriculture. </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1</a:t>
            </a:fld>
            <a:endParaRPr lang="en-US" sz="1200">
              <a:latin typeface="Calibri"/>
              <a:ea typeface="Calibri"/>
              <a:cs typeface="Calibri"/>
              <a:sym typeface="Calibri"/>
            </a:endParaRPr>
          </a:p>
        </p:txBody>
      </p:sp>
    </p:spTree>
    <p:extLst>
      <p:ext uri="{BB962C8B-B14F-4D97-AF65-F5344CB8AC3E}">
        <p14:creationId xmlns:p14="http://schemas.microsoft.com/office/powerpoint/2010/main" val="309192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139" name="Shape 1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828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149" name="Shape 1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69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smtClean="0"/>
              <a:t>Photo Source: Brittney Nelson, Iowa State University</a:t>
            </a:r>
            <a:endParaRPr dirty="0"/>
          </a:p>
        </p:txBody>
      </p:sp>
      <p:sp>
        <p:nvSpPr>
          <p:cNvPr id="161" name="Shape 1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4688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latin typeface="Calibri"/>
                <a:ea typeface="Calibri"/>
                <a:cs typeface="Calibri"/>
                <a:sym typeface="Calibri"/>
              </a:rPr>
              <a:t>After pigs and exhibitors tested positive for H3N2v influenza following county fairs in 2012, the Indiana State Fair took precautions to prevent the spread of the virus. </a:t>
            </a:r>
          </a:p>
          <a:p>
            <a:endParaRPr lang="en-US" sz="1200" b="0" i="0" u="none" strike="noStrike" kern="1200" cap="none" dirty="0" smtClean="0">
              <a:solidFill>
                <a:schemeClr val="dk1"/>
              </a:solidFill>
              <a:latin typeface="Calibri"/>
              <a:ea typeface="Calibri"/>
              <a:cs typeface="Calibri"/>
              <a:sym typeface="Calibri"/>
            </a:endParaRPr>
          </a:p>
          <a:p>
            <a:r>
              <a:rPr lang="en-US" sz="1200" b="0" i="0" u="none" strike="noStrike" kern="1200" cap="none" dirty="0" smtClean="0">
                <a:solidFill>
                  <a:schemeClr val="dk1"/>
                </a:solidFill>
                <a:latin typeface="Calibri"/>
                <a:ea typeface="Calibri"/>
                <a:cs typeface="Calibri"/>
                <a:sym typeface="Calibri"/>
              </a:rPr>
              <a:t>Veterinarians and fair officials checked all pigs’ temperatures before they came onto the fairgrounds. Normal pigs have a temperature of 101.5–103.5ºF. Veterinarians allowed only pigs with a temperature less than 105ºF onto the grounds, and observed pigs throughout the entire fair. After finding 6 pigs ill, all pigs were sent home early.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smtClean="0">
                <a:solidFill>
                  <a:schemeClr val="dk1"/>
                </a:solidFill>
                <a:latin typeface="Calibri"/>
                <a:ea typeface="Calibri"/>
                <a:cs typeface="Calibri"/>
                <a:sym typeface="Calibri"/>
              </a:rPr>
              <a:t>Since then, exhibitions have increased prevention measures to minimize the risk of influenza transmission while still allowing swine to be present.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0590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latin typeface="Calibri"/>
                <a:ea typeface="Calibri"/>
                <a:cs typeface="Calibri"/>
                <a:sym typeface="Calibri"/>
              </a:rPr>
              <a:t>On July 12, 2017, a pig at an Ohio county fair tested positive for H3N2 influenza. The next day, more pigs began to show signs of influenza. </a:t>
            </a:r>
          </a:p>
          <a:p>
            <a:endParaRPr lang="en-US" sz="1200" b="0" i="0" u="none" strike="noStrike" kern="1200" cap="none" dirty="0" smtClean="0">
              <a:solidFill>
                <a:schemeClr val="dk1"/>
              </a:solidFill>
              <a:latin typeface="Calibri"/>
              <a:ea typeface="Calibri"/>
              <a:cs typeface="Calibri"/>
              <a:sym typeface="Calibri"/>
            </a:endParaRPr>
          </a:p>
          <a:p>
            <a:r>
              <a:rPr lang="en-US" sz="1200" b="0" i="0" u="none" strike="noStrike" kern="1200" cap="none" dirty="0" smtClean="0">
                <a:solidFill>
                  <a:schemeClr val="dk1"/>
                </a:solidFill>
                <a:latin typeface="Calibri"/>
                <a:ea typeface="Calibri"/>
                <a:cs typeface="Calibri"/>
                <a:sym typeface="Calibri"/>
              </a:rPr>
              <a:t>The Ohio Department of Agriculture (ODA) placed a quarantine on the hog barn. ODA allowed only exhibitors and their parents into the barn to care for their animals.</a:t>
            </a:r>
          </a:p>
          <a:p>
            <a:endParaRPr lang="en-US" sz="1200" b="0" i="0" u="none" strike="noStrike" kern="1200"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smtClean="0">
                <a:solidFill>
                  <a:schemeClr val="dk1"/>
                </a:solidFill>
                <a:latin typeface="Calibri"/>
                <a:ea typeface="Calibri"/>
                <a:cs typeface="Calibri"/>
                <a:sym typeface="Calibri"/>
              </a:rPr>
              <a:t>Because so many pigs were getting sick so quickly, the state veterinarian made the show terminal. Exhibitors were still able to show their healthy animals, but to protect other hog farms and people, all pigs at the fair, regardless of their intended purpose, were sent directly to slaughter and not allowed to return home.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4313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After several pigs and 4-Hers tested positive for H3N2v following county fairs in 2012, the Indiana State Fair took precautions to prevent the spread of disease. All pigs’ temperatures were checked before they came onto the fairgrounds. The normal temperature for a pig is 101.5 degrees F to 103.5 degrees F. Only pigs with a temperature of less than 105 degrees were allowed on the grounds. Pigs were also observed throughout the entire fair. After finding six pigs ill, all swine were sent home early. Since then, exhibitions have increased prevention measures to minimize the risk of disease while still allowing swine to be present.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Exhibitions should have isolation areas in place for any animals that become sick while at the exhibition. Long-term swine exhibitions should be ke</a:t>
            </a:r>
            <a:r>
              <a:rPr lang="en-US"/>
              <a:t>pt</a:t>
            </a:r>
            <a:r>
              <a:rPr lang="en-US" sz="1200" b="0" i="0" u="none" strike="noStrike" cap="none">
                <a:solidFill>
                  <a:schemeClr val="dk1"/>
                </a:solidFill>
                <a:latin typeface="Calibri"/>
                <a:ea typeface="Calibri"/>
                <a:cs typeface="Calibri"/>
                <a:sym typeface="Calibri"/>
              </a:rPr>
              <a:t> away from competition swine to prevent contact. If an exhibition has both breeding and terminal swine shows, the breeding show should be done first or there should be a break between shows to allow for cleaning and disinfection. It is suggested that pigs only spend 72 hours at the exhibition to limit the spread of disease between pigs.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3037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So far most infections with H3N2v have been mild and similar to seasonal flu infections. As with the seasonal flu, serious illness is possible, especially in people with a high risk of flu-related complications.  </a:t>
            </a:r>
            <a:r>
              <a:rPr lang="en-US" sz="1200" b="0" i="0" u="none" strike="noStrike" cap="none" dirty="0" smtClean="0">
                <a:solidFill>
                  <a:schemeClr val="dk1"/>
                </a:solidFill>
                <a:latin typeface="Arial"/>
                <a:ea typeface="Arial"/>
                <a:cs typeface="Arial"/>
                <a:sym typeface="Arial"/>
              </a:rPr>
              <a:t>Since 2012, the H3N2v virus </a:t>
            </a:r>
            <a:r>
              <a:rPr lang="en-US" sz="1200" b="0" i="0" u="none" strike="noStrike" cap="none" dirty="0">
                <a:solidFill>
                  <a:schemeClr val="dk1"/>
                </a:solidFill>
                <a:latin typeface="Arial"/>
                <a:ea typeface="Arial"/>
                <a:cs typeface="Arial"/>
                <a:sym typeface="Arial"/>
              </a:rPr>
              <a:t>contains a gene from the 2009 H1N1 pandemic virus. This gene may allow the virus to infect humans more easily than swine influenza viruses typically can.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people most likely to be infected with an influenza A virus of swine are those who are in close contact with pigs. Person-to-person transmission of IAV-S is limited. However, because of the ability of influenza viruses to quickly change, it is possible that the virus could change to allow for more efficient person-to-person transmission.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Photo Source: Pam </a:t>
            </a:r>
            <a:r>
              <a:rPr lang="en-US" sz="1200" b="0" i="0" u="none" strike="noStrike" cap="none" dirty="0" err="1" smtClean="0">
                <a:solidFill>
                  <a:schemeClr val="dk1"/>
                </a:solidFill>
                <a:latin typeface="Calibri"/>
                <a:ea typeface="Calibri"/>
                <a:cs typeface="Calibri"/>
                <a:sym typeface="Calibri"/>
              </a:rPr>
              <a:t>Zaabel</a:t>
            </a:r>
            <a:r>
              <a:rPr lang="en-US" sz="1200" b="0" i="0" u="none" strike="noStrike" cap="none" dirty="0" smtClean="0">
                <a:solidFill>
                  <a:schemeClr val="dk1"/>
                </a:solidFill>
                <a:latin typeface="Calibri"/>
                <a:ea typeface="Calibri"/>
                <a:cs typeface="Calibri"/>
                <a:sym typeface="Calibri"/>
              </a:rPr>
              <a:t>, Iowa</a:t>
            </a:r>
            <a:r>
              <a:rPr lang="en-US" sz="1200" b="0" i="0" u="none" strike="noStrike" cap="none" baseline="0" dirty="0" smtClean="0">
                <a:solidFill>
                  <a:schemeClr val="dk1"/>
                </a:solidFill>
                <a:latin typeface="Calibri"/>
                <a:ea typeface="Calibri"/>
                <a:cs typeface="Calibri"/>
                <a:sym typeface="Calibri"/>
              </a:rPr>
              <a:t> State University</a:t>
            </a:r>
            <a:endParaRPr sz="1200" b="0" i="0" u="none" strike="noStrike" cap="none" dirty="0">
              <a:solidFill>
                <a:schemeClr val="dk1"/>
              </a:solidFill>
              <a:latin typeface="Calibri"/>
              <a:ea typeface="Calibri"/>
              <a:cs typeface="Calibri"/>
              <a:sym typeface="Calibri"/>
            </a:endParaRPr>
          </a:p>
        </p:txBody>
      </p:sp>
      <p:sp>
        <p:nvSpPr>
          <p:cNvPr id="178" name="Shape 17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404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6" name="Shape 1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8186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3" name="Shape 1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9072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5343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Photos sources</a:t>
            </a:r>
            <a:r>
              <a:rPr lang="en-US" baseline="0" dirty="0" smtClean="0"/>
              <a:t> located in online version of lessons at www.bluenotflu.org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2</a:t>
            </a:fld>
            <a:endParaRPr lang="en-US" sz="1200">
              <a:latin typeface="Calibri"/>
              <a:ea typeface="Calibri"/>
              <a:cs typeface="Calibri"/>
              <a:sym typeface="Calibri"/>
            </a:endParaRPr>
          </a:p>
        </p:txBody>
      </p:sp>
    </p:spTree>
    <p:extLst>
      <p:ext uri="{BB962C8B-B14F-4D97-AF65-F5344CB8AC3E}">
        <p14:creationId xmlns:p14="http://schemas.microsoft.com/office/powerpoint/2010/main" val="1939145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07" name="Shape 2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8963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13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dk1"/>
                </a:solidFill>
                <a:latin typeface="Calibri"/>
                <a:ea typeface="Calibri"/>
                <a:cs typeface="Calibri"/>
                <a:sym typeface="Calibri"/>
              </a:rPr>
              <a:t>Lesson 5 will help you to learn more about Influenza A viruses of swine (IAV-S). IAV-S has caused disease in pigs and people at fairs in the past. However, taking simple precautions will help to keep both you and your pigs healthy so that you can continue to enjoy working with and showing your animals. </a:t>
            </a:r>
          </a:p>
          <a:p>
            <a:pPr lvl="0">
              <a:spcBef>
                <a:spcPts val="0"/>
              </a:spcBef>
              <a:buNone/>
            </a:pPr>
            <a:endParaRPr dirty="0"/>
          </a:p>
        </p:txBody>
      </p:sp>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713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853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Pigs, turkeys, mink, and ferrets can be infected by influenza A of swine viruses. Humans can become infected with IAV-S as well.  The influenza virus is transmitted between pigs by aerosol and contact with nasal discharge, either directly or on fomites. </a:t>
            </a:r>
            <a:r>
              <a:rPr lang="en-US" sz="1200" b="0" i="0" u="none" strike="noStrike" cap="none" dirty="0" smtClean="0">
                <a:solidFill>
                  <a:schemeClr val="dk1"/>
                </a:solidFill>
                <a:latin typeface="Calibri"/>
                <a:ea typeface="Calibri"/>
                <a:cs typeface="Calibri"/>
                <a:sym typeface="Calibri"/>
              </a:rPr>
              <a:t>Season</a:t>
            </a:r>
            <a:r>
              <a:rPr lang="en-US" sz="1200" b="0" i="0" u="none" strike="noStrike" cap="none" baseline="0" dirty="0" smtClean="0">
                <a:solidFill>
                  <a:schemeClr val="dk1"/>
                </a:solidFill>
                <a:latin typeface="Calibri"/>
                <a:ea typeface="Calibri"/>
                <a:cs typeface="Calibri"/>
                <a:sym typeface="Calibri"/>
              </a:rPr>
              <a:t>al i</a:t>
            </a:r>
            <a:r>
              <a:rPr lang="en-US" sz="1200" b="0" i="0" u="none" strike="noStrike" cap="none" dirty="0" smtClean="0">
                <a:solidFill>
                  <a:schemeClr val="dk1"/>
                </a:solidFill>
                <a:latin typeface="Calibri"/>
                <a:ea typeface="Calibri"/>
                <a:cs typeface="Calibri"/>
                <a:sym typeface="Calibri"/>
              </a:rPr>
              <a:t>nfluenza viruses </a:t>
            </a:r>
            <a:r>
              <a:rPr lang="en-US" sz="1200" b="0" i="0" u="none" strike="noStrike" cap="none" dirty="0">
                <a:solidFill>
                  <a:schemeClr val="dk1"/>
                </a:solidFill>
                <a:latin typeface="Calibri"/>
                <a:ea typeface="Calibri"/>
                <a:cs typeface="Calibri"/>
                <a:sym typeface="Calibri"/>
              </a:rPr>
              <a:t>can be spread from humans to pigs. This happens more commonly than pigs spreading the disease to humans. </a:t>
            </a: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Photo Source: https://pixabay.com/en/pig-full-grown-farm-mouth-open-75381/ </a:t>
            </a:r>
            <a:endParaRPr lang="en-US" sz="1200" b="0" i="0" u="none" strike="noStrike" cap="none" dirty="0">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3518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46112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Clinical signs of IAV-S in humans include flu-like symptoms such as fever, cough, sore throat, runny nose, muscle aches, headache, and tiredness. Influenza viruses normally found in pigs are called “variant” viruses when they are found in people. Adding the letter “v” to the end of the virus subtype shows that it is a variant virus, for example H3N2v. H3N2v is a variant influenza virus that was first detected in </a:t>
            </a:r>
            <a:r>
              <a:rPr lang="en-US" sz="1200" b="0" i="0" u="none" strike="noStrike" cap="none" dirty="0" smtClean="0">
                <a:solidFill>
                  <a:schemeClr val="dk1"/>
                </a:solidFill>
                <a:latin typeface="Calibri"/>
                <a:ea typeface="Calibri"/>
                <a:cs typeface="Calibri"/>
                <a:sym typeface="Calibri"/>
              </a:rPr>
              <a:t>people </a:t>
            </a:r>
            <a:r>
              <a:rPr lang="en-US" sz="1200" b="0" i="0" u="none" strike="noStrike" cap="none" dirty="0">
                <a:solidFill>
                  <a:schemeClr val="dk1"/>
                </a:solidFill>
                <a:latin typeface="Calibri"/>
                <a:ea typeface="Calibri"/>
                <a:cs typeface="Calibri"/>
                <a:sym typeface="Calibri"/>
              </a:rPr>
              <a:t>in 2011.</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influenza virus is thought to be spread to </a:t>
            </a:r>
            <a:r>
              <a:rPr lang="en-US" sz="1200" b="0" i="0" u="none" strike="noStrike" cap="none" dirty="0" smtClean="0">
                <a:solidFill>
                  <a:schemeClr val="dk1"/>
                </a:solidFill>
                <a:latin typeface="Calibri"/>
                <a:ea typeface="Calibri"/>
                <a:cs typeface="Calibri"/>
                <a:sym typeface="Calibri"/>
              </a:rPr>
              <a:t>people </a:t>
            </a:r>
            <a:r>
              <a:rPr lang="en-US" sz="1200" b="0" i="0" u="none" strike="noStrike" cap="none" dirty="0">
                <a:solidFill>
                  <a:schemeClr val="dk1"/>
                </a:solidFill>
                <a:latin typeface="Calibri"/>
                <a:ea typeface="Calibri"/>
                <a:cs typeface="Calibri"/>
                <a:sym typeface="Calibri"/>
              </a:rPr>
              <a:t>when an infected pig coughs or sneezes and the droplets with influenza virus are spread through the air. If the droplets land on a person’s nose or mouth, or are inhaled, the person can become infected. It is also possible that a person can get the virus from touching an object with the virus on it and then touching their nose or mouth. </a:t>
            </a:r>
          </a:p>
        </p:txBody>
      </p:sp>
      <p:sp>
        <p:nvSpPr>
          <p:cNvPr id="118" name="Shape 11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0822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r>
              <a:rPr lang="en-US" sz="1200" b="0" i="0" u="none" strike="noStrike" kern="1200" cap="none" dirty="0" smtClean="0">
                <a:solidFill>
                  <a:schemeClr val="dk1"/>
                </a:solidFill>
                <a:latin typeface="Calibri"/>
                <a:ea typeface="Calibri"/>
                <a:cs typeface="Calibri"/>
                <a:sym typeface="Calibri"/>
              </a:rPr>
              <a:t>H3N2v was first detected in people in 2011. In 2012 it was responsible for over 300 human cases, almost all of which were associated with fair attendance and contact with swine.</a:t>
            </a:r>
          </a:p>
          <a:p>
            <a:endParaRPr lang="en-US" sz="1200" b="0" i="0" u="none" strike="noStrike" kern="1200" cap="none" dirty="0" smtClean="0">
              <a:solidFill>
                <a:schemeClr val="dk1"/>
              </a:solidFill>
              <a:latin typeface="Calibri"/>
              <a:ea typeface="Calibri"/>
              <a:cs typeface="Calibri"/>
              <a:sym typeface="Calibri"/>
            </a:endParaRPr>
          </a:p>
          <a:p>
            <a:pPr lvl="0">
              <a:spcBef>
                <a:spcPts val="0"/>
              </a:spcBef>
              <a:buNone/>
            </a:pPr>
            <a:endParaRPr dirty="0"/>
          </a:p>
        </p:txBody>
      </p:sp>
      <p:sp>
        <p:nvSpPr>
          <p:cNvPr id="125" name="Shape 1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943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33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2"/>
            <a:ext cx="77724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2"/>
            <a:ext cx="7772400" cy="23877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77937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53557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7" name="Shape 27"/>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07417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23887" y="1709739"/>
            <a:ext cx="7886700" cy="28527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3" name="Shape 33"/>
          <p:cNvSpPr txBox="1">
            <a:spLocks noGrp="1"/>
          </p:cNvSpPr>
          <p:nvPr>
            <p:ph type="body" idx="1"/>
          </p:nvPr>
        </p:nvSpPr>
        <p:spPr>
          <a:xfrm>
            <a:off x="623887" y="4589464"/>
            <a:ext cx="7886700" cy="15003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92844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9" name="Shape 39"/>
          <p:cNvSpPr txBox="1">
            <a:spLocks noGrp="1"/>
          </p:cNvSpPr>
          <p:nvPr>
            <p:ph type="body" idx="1"/>
          </p:nvPr>
        </p:nvSpPr>
        <p:spPr>
          <a:xfrm>
            <a:off x="628650" y="1825625"/>
            <a:ext cx="38862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29150" y="1825625"/>
            <a:ext cx="38862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58035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29841"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6" name="Shape 46"/>
          <p:cNvSpPr txBox="1">
            <a:spLocks noGrp="1"/>
          </p:cNvSpPr>
          <p:nvPr>
            <p:ph type="body" idx="1"/>
          </p:nvPr>
        </p:nvSpPr>
        <p:spPr>
          <a:xfrm>
            <a:off x="629841" y="1681163"/>
            <a:ext cx="38682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9841" y="2505075"/>
            <a:ext cx="38682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29150" y="1681163"/>
            <a:ext cx="38874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29150" y="2505075"/>
            <a:ext cx="38874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2755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5" name="Shape 55"/>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96392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299"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0" name="Shape 60"/>
          <p:cNvSpPr txBox="1">
            <a:spLocks noGrp="1"/>
          </p:cNvSpPr>
          <p:nvPr>
            <p:ph type="body" idx="1"/>
          </p:nvPr>
        </p:nvSpPr>
        <p:spPr>
          <a:xfrm>
            <a:off x="3887391" y="987425"/>
            <a:ext cx="4629300" cy="4873500"/>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299"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9322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299"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7" name="Shape 67"/>
          <p:cNvSpPr>
            <a:spLocks noGrp="1"/>
          </p:cNvSpPr>
          <p:nvPr>
            <p:ph type="pic" idx="2"/>
          </p:nvPr>
        </p:nvSpPr>
        <p:spPr>
          <a:xfrm>
            <a:off x="3887391" y="987425"/>
            <a:ext cx="4629300" cy="4873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299"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87182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4" name="Shape 74"/>
          <p:cNvSpPr txBox="1">
            <a:spLocks noGrp="1"/>
          </p:cNvSpPr>
          <p:nvPr>
            <p:ph type="body" idx="1"/>
          </p:nvPr>
        </p:nvSpPr>
        <p:spPr>
          <a:xfrm rot="5400000">
            <a:off x="2396400" y="57875"/>
            <a:ext cx="4351200"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90357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600" y="2285275"/>
            <a:ext cx="5811900" cy="19716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0" name="Shape 80"/>
          <p:cNvSpPr txBox="1">
            <a:spLocks noGrp="1"/>
          </p:cNvSpPr>
          <p:nvPr>
            <p:ph type="body" idx="1"/>
          </p:nvPr>
        </p:nvSpPr>
        <p:spPr>
          <a:xfrm rot="5400000">
            <a:off x="623025" y="370675"/>
            <a:ext cx="5811900" cy="58008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03101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 name="Shape 11"/>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8094722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fl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nasphv.org/Documents/Influenza_Transmission_at_Swine_Exhibitions_2016.pdf" TargetMode="External"/><Relationship Id="rId5" Type="http://schemas.openxmlformats.org/officeDocument/2006/relationships/hyperlink" Target="http://nasphv.org/Documents/AnimalContactCompendium2013.pdf" TargetMode="External"/><Relationship Id="rId4" Type="http://schemas.openxmlformats.org/officeDocument/2006/relationships/hyperlink" Target="http://www.cfsph.iastate.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4572000" y="6119336"/>
            <a:ext cx="4572000" cy="738664"/>
          </a:xfrm>
          <a:prstGeom prst="rect">
            <a:avLst/>
          </a:prstGeom>
        </p:spPr>
        <p:txBody>
          <a:bodyPr>
            <a:sp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rPr>
              <a:t>This PowerPoint is a supplement to </a:t>
            </a:r>
            <a:r>
              <a:rPr lang="en-US" dirty="0" smtClean="0">
                <a:latin typeface="Verdana" panose="020B0604030504040204" pitchFamily="34" charset="0"/>
                <a:ea typeface="Verdana" panose="020B0604030504040204" pitchFamily="34" charset="0"/>
                <a:cs typeface="Verdana" panose="020B0604030504040204" pitchFamily="34" charset="0"/>
              </a:rPr>
              <a:t>Lesson 5 </a:t>
            </a:r>
            <a:r>
              <a:rPr lang="en-US" dirty="0">
                <a:latin typeface="Verdana" panose="020B0604030504040204" pitchFamily="34" charset="0"/>
                <a:ea typeface="Verdana" panose="020B0604030504040204" pitchFamily="34" charset="0"/>
                <a:cs typeface="Verdana" panose="020B0604030504040204" pitchFamily="34" charset="0"/>
              </a:rPr>
              <a:t>of the </a:t>
            </a:r>
            <a:r>
              <a:rPr lang="en-US" i="1" dirty="0">
                <a:latin typeface="Verdana" panose="020B0604030504040204" pitchFamily="34" charset="0"/>
                <a:ea typeface="Verdana" panose="020B0604030504040204" pitchFamily="34" charset="0"/>
                <a:cs typeface="Verdana" panose="020B0604030504040204" pitchFamily="34" charset="0"/>
              </a:rPr>
              <a:t>Excellence in Exhibition: Preventing Disease in Animals and People</a:t>
            </a:r>
            <a:r>
              <a:rPr lang="en-US" dirty="0">
                <a:latin typeface="Verdana" panose="020B0604030504040204" pitchFamily="34" charset="0"/>
                <a:ea typeface="Verdana" panose="020B0604030504040204" pitchFamily="34" charset="0"/>
                <a:cs typeface="Verdana" panose="020B0604030504040204" pitchFamily="34" charset="0"/>
              </a:rPr>
              <a:t> course. </a:t>
            </a:r>
          </a:p>
        </p:txBody>
      </p:sp>
    </p:spTree>
    <p:extLst>
      <p:ext uri="{BB962C8B-B14F-4D97-AF65-F5344CB8AC3E}">
        <p14:creationId xmlns:p14="http://schemas.microsoft.com/office/powerpoint/2010/main" val="150092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2" name="Shape 142"/>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H3N2v Cases in 2012</a:t>
            </a:r>
          </a:p>
        </p:txBody>
      </p:sp>
      <p:pic>
        <p:nvPicPr>
          <p:cNvPr id="144" name="Shape 144"/>
          <p:cNvPicPr preferRelativeResize="0"/>
          <p:nvPr/>
        </p:nvPicPr>
        <p:blipFill rotWithShape="1">
          <a:blip r:embed="rId3">
            <a:alphaModFix/>
          </a:blip>
          <a:srcRect/>
          <a:stretch/>
        </p:blipFill>
        <p:spPr>
          <a:xfrm>
            <a:off x="4654786" y="3685585"/>
            <a:ext cx="3974100" cy="2926200"/>
          </a:xfrm>
          <a:prstGeom prst="rect">
            <a:avLst/>
          </a:prstGeom>
          <a:noFill/>
          <a:ln>
            <a:noFill/>
          </a:ln>
        </p:spPr>
      </p:pic>
      <p:sp>
        <p:nvSpPr>
          <p:cNvPr id="145" name="Shape 145"/>
          <p:cNvSpPr txBox="1"/>
          <p:nvPr/>
        </p:nvSpPr>
        <p:spPr>
          <a:xfrm>
            <a:off x="485977" y="1624156"/>
            <a:ext cx="3970194"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dirty="0" smtClean="0">
                <a:solidFill>
                  <a:srgbClr val="00B0F0"/>
                </a:solidFill>
                <a:latin typeface="Verdana"/>
                <a:ea typeface="Verdana"/>
                <a:cs typeface="Verdana"/>
                <a:sym typeface="Verdana"/>
              </a:rPr>
              <a:t>5.2% </a:t>
            </a:r>
            <a:r>
              <a:rPr lang="en-US" sz="2400" dirty="0">
                <a:solidFill>
                  <a:schemeClr val="dk1"/>
                </a:solidFill>
                <a:latin typeface="Verdana"/>
                <a:ea typeface="Verdana"/>
                <a:cs typeface="Verdana"/>
                <a:sym typeface="Verdana"/>
              </a:rPr>
              <a:t>of </a:t>
            </a:r>
            <a:r>
              <a:rPr lang="en-US" sz="2400" dirty="0" smtClean="0">
                <a:solidFill>
                  <a:schemeClr val="dk1"/>
                </a:solidFill>
                <a:latin typeface="Verdana"/>
                <a:ea typeface="Verdana"/>
                <a:cs typeface="Verdana"/>
                <a:sym typeface="Verdana"/>
              </a:rPr>
              <a:t>infected people were hospitalized</a:t>
            </a:r>
            <a:endParaRPr lang="en-US" sz="2400" dirty="0">
              <a:solidFill>
                <a:schemeClr val="dk1"/>
              </a:solidFill>
              <a:latin typeface="Verdana"/>
              <a:ea typeface="Verdana"/>
              <a:cs typeface="Verdana"/>
              <a:sym typeface="Verdana"/>
            </a:endParaRPr>
          </a:p>
        </p:txBody>
      </p:sp>
      <p:sp>
        <p:nvSpPr>
          <p:cNvPr id="146" name="Shape 146"/>
          <p:cNvSpPr txBox="1"/>
          <p:nvPr/>
        </p:nvSpPr>
        <p:spPr>
          <a:xfrm>
            <a:off x="4456174" y="2211750"/>
            <a:ext cx="4371299" cy="15696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dirty="0">
                <a:solidFill>
                  <a:srgbClr val="7030A0"/>
                </a:solidFill>
                <a:latin typeface="Verdana"/>
                <a:ea typeface="Verdana"/>
                <a:cs typeface="Verdana"/>
                <a:sym typeface="Verdana"/>
              </a:rPr>
              <a:t>69% </a:t>
            </a:r>
            <a:r>
              <a:rPr lang="en-US" sz="2400" dirty="0">
                <a:solidFill>
                  <a:schemeClr val="dk1"/>
                </a:solidFill>
                <a:latin typeface="Verdana"/>
                <a:ea typeface="Verdana"/>
                <a:cs typeface="Verdana"/>
                <a:sym typeface="Verdana"/>
              </a:rPr>
              <a:t>of people hospitalized were in one of the ‘high risk’ categories for influenza complications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6710" y="4350939"/>
            <a:ext cx="2202029" cy="2009350"/>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3918267064"/>
              </p:ext>
            </p:extLst>
          </p:nvPr>
        </p:nvGraphicFramePr>
        <p:xfrm>
          <a:off x="-33913" y="2412082"/>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9" name="Shape 145"/>
          <p:cNvSpPr txBox="1"/>
          <p:nvPr/>
        </p:nvSpPr>
        <p:spPr>
          <a:xfrm>
            <a:off x="304798" y="5780785"/>
            <a:ext cx="3222173"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dirty="0" smtClean="0">
                <a:solidFill>
                  <a:schemeClr val="tx1"/>
                </a:solidFill>
                <a:latin typeface="Verdana"/>
                <a:ea typeface="Verdana"/>
                <a:cs typeface="Verdana"/>
                <a:sym typeface="Verdana"/>
              </a:rPr>
              <a:t>Of the 16 people hospitalized, </a:t>
            </a:r>
            <a:r>
              <a:rPr lang="en-US" sz="2400" b="1" dirty="0" smtClean="0">
                <a:solidFill>
                  <a:schemeClr val="tx1"/>
                </a:solidFill>
                <a:latin typeface="Verdana"/>
                <a:ea typeface="Verdana"/>
                <a:cs typeface="Verdana"/>
                <a:sym typeface="Verdana"/>
              </a:rPr>
              <a:t>1</a:t>
            </a:r>
            <a:r>
              <a:rPr lang="en-US" sz="2400" dirty="0" smtClean="0">
                <a:solidFill>
                  <a:schemeClr val="tx1"/>
                </a:solidFill>
                <a:latin typeface="Verdana"/>
                <a:ea typeface="Verdana"/>
                <a:cs typeface="Verdana"/>
                <a:sym typeface="Verdana"/>
              </a:rPr>
              <a:t> died</a:t>
            </a:r>
            <a:endParaRPr lang="en-US" sz="2400" dirty="0">
              <a:solidFill>
                <a:schemeClr val="tx1"/>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2" name="Shape 152"/>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H3N2v Cases in 2012</a:t>
            </a:r>
          </a:p>
        </p:txBody>
      </p:sp>
      <p:pic>
        <p:nvPicPr>
          <p:cNvPr id="153" name="Shape 153"/>
          <p:cNvPicPr preferRelativeResize="0"/>
          <p:nvPr/>
        </p:nvPicPr>
        <p:blipFill rotWithShape="1">
          <a:blip r:embed="rId3">
            <a:alphaModFix/>
          </a:blip>
          <a:srcRect/>
          <a:stretch/>
        </p:blipFill>
        <p:spPr>
          <a:xfrm>
            <a:off x="69474" y="1943924"/>
            <a:ext cx="2739900" cy="2408700"/>
          </a:xfrm>
          <a:prstGeom prst="rect">
            <a:avLst/>
          </a:prstGeom>
          <a:noFill/>
          <a:ln>
            <a:noFill/>
          </a:ln>
        </p:spPr>
      </p:pic>
      <p:pic>
        <p:nvPicPr>
          <p:cNvPr id="154" name="Shape 154"/>
          <p:cNvPicPr preferRelativeResize="0"/>
          <p:nvPr/>
        </p:nvPicPr>
        <p:blipFill rotWithShape="1">
          <a:blip r:embed="rId4">
            <a:alphaModFix/>
          </a:blip>
          <a:srcRect/>
          <a:stretch/>
        </p:blipFill>
        <p:spPr>
          <a:xfrm>
            <a:off x="4734360" y="2381202"/>
            <a:ext cx="2582700" cy="2450099"/>
          </a:xfrm>
          <a:prstGeom prst="rect">
            <a:avLst/>
          </a:prstGeom>
          <a:noFill/>
          <a:ln>
            <a:noFill/>
          </a:ln>
        </p:spPr>
      </p:pic>
      <p:pic>
        <p:nvPicPr>
          <p:cNvPr id="155" name="Shape 155"/>
          <p:cNvPicPr preferRelativeResize="0"/>
          <p:nvPr/>
        </p:nvPicPr>
        <p:blipFill rotWithShape="1">
          <a:blip r:embed="rId5">
            <a:alphaModFix/>
          </a:blip>
          <a:srcRect/>
          <a:stretch/>
        </p:blipFill>
        <p:spPr>
          <a:xfrm>
            <a:off x="1711392" y="3989533"/>
            <a:ext cx="3121200" cy="2699399"/>
          </a:xfrm>
          <a:prstGeom prst="rect">
            <a:avLst/>
          </a:prstGeom>
          <a:noFill/>
          <a:ln>
            <a:noFill/>
          </a:ln>
        </p:spPr>
      </p:pic>
      <p:sp>
        <p:nvSpPr>
          <p:cNvPr id="156" name="Shape 156"/>
          <p:cNvSpPr txBox="1"/>
          <p:nvPr/>
        </p:nvSpPr>
        <p:spPr>
          <a:xfrm>
            <a:off x="2153652" y="1495361"/>
            <a:ext cx="3172199" cy="15696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200" dirty="0">
                <a:solidFill>
                  <a:srgbClr val="C00000"/>
                </a:solidFill>
                <a:latin typeface="Verdana"/>
                <a:ea typeface="Verdana"/>
                <a:cs typeface="Verdana"/>
                <a:sym typeface="Verdana"/>
              </a:rPr>
              <a:t>93% </a:t>
            </a:r>
            <a:r>
              <a:rPr lang="en-US" sz="2200" dirty="0">
                <a:solidFill>
                  <a:schemeClr val="dk1"/>
                </a:solidFill>
                <a:latin typeface="Verdana"/>
                <a:ea typeface="Verdana"/>
                <a:cs typeface="Verdana"/>
                <a:sym typeface="Verdana"/>
              </a:rPr>
              <a:t>of infected people </a:t>
            </a:r>
            <a:r>
              <a:rPr lang="en-US" sz="2200" dirty="0" smtClean="0">
                <a:solidFill>
                  <a:schemeClr val="dk1"/>
                </a:solidFill>
                <a:latin typeface="Verdana"/>
                <a:ea typeface="Verdana"/>
                <a:cs typeface="Verdana"/>
                <a:sym typeface="Verdana"/>
              </a:rPr>
              <a:t>said they attended </a:t>
            </a:r>
            <a:r>
              <a:rPr lang="en-US" sz="2200" dirty="0">
                <a:solidFill>
                  <a:schemeClr val="dk1"/>
                </a:solidFill>
                <a:latin typeface="Verdana"/>
                <a:ea typeface="Verdana"/>
                <a:cs typeface="Verdana"/>
                <a:sym typeface="Verdana"/>
              </a:rPr>
              <a:t>an agricultural fair</a:t>
            </a:r>
          </a:p>
        </p:txBody>
      </p:sp>
      <p:sp>
        <p:nvSpPr>
          <p:cNvPr id="157" name="Shape 157"/>
          <p:cNvSpPr txBox="1"/>
          <p:nvPr/>
        </p:nvSpPr>
        <p:spPr>
          <a:xfrm>
            <a:off x="5910701" y="1416400"/>
            <a:ext cx="2961299" cy="15696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200" dirty="0">
                <a:solidFill>
                  <a:srgbClr val="C55A11"/>
                </a:solidFill>
                <a:latin typeface="Verdana"/>
                <a:ea typeface="Verdana"/>
                <a:cs typeface="Verdana"/>
                <a:sym typeface="Verdana"/>
              </a:rPr>
              <a:t>95% </a:t>
            </a:r>
            <a:r>
              <a:rPr lang="en-US" sz="2200" dirty="0">
                <a:solidFill>
                  <a:schemeClr val="dk1"/>
                </a:solidFill>
                <a:latin typeface="Verdana"/>
                <a:ea typeface="Verdana"/>
                <a:cs typeface="Verdana"/>
                <a:sym typeface="Verdana"/>
              </a:rPr>
              <a:t>of infected people </a:t>
            </a:r>
            <a:r>
              <a:rPr lang="en-US" sz="2200" dirty="0" smtClean="0">
                <a:solidFill>
                  <a:schemeClr val="dk1"/>
                </a:solidFill>
                <a:latin typeface="Verdana"/>
                <a:ea typeface="Verdana"/>
                <a:cs typeface="Verdana"/>
                <a:sym typeface="Verdana"/>
              </a:rPr>
              <a:t>said they had contact </a:t>
            </a:r>
            <a:r>
              <a:rPr lang="en-US" sz="2200" dirty="0">
                <a:solidFill>
                  <a:schemeClr val="dk1"/>
                </a:solidFill>
                <a:latin typeface="Verdana"/>
                <a:ea typeface="Verdana"/>
                <a:cs typeface="Verdana"/>
                <a:sym typeface="Verdana"/>
              </a:rPr>
              <a:t>with </a:t>
            </a:r>
            <a:r>
              <a:rPr lang="en-US" sz="2200" dirty="0" smtClean="0">
                <a:solidFill>
                  <a:schemeClr val="dk1"/>
                </a:solidFill>
                <a:latin typeface="Verdana"/>
                <a:ea typeface="Verdana"/>
                <a:cs typeface="Verdana"/>
                <a:sym typeface="Verdana"/>
              </a:rPr>
              <a:t>pigs</a:t>
            </a:r>
            <a:endParaRPr lang="en-US" sz="2200" dirty="0">
              <a:solidFill>
                <a:schemeClr val="dk1"/>
              </a:solidFill>
              <a:latin typeface="Verdana"/>
              <a:ea typeface="Verdana"/>
              <a:cs typeface="Verdana"/>
              <a:sym typeface="Verdana"/>
            </a:endParaRPr>
          </a:p>
        </p:txBody>
      </p:sp>
      <p:sp>
        <p:nvSpPr>
          <p:cNvPr id="158" name="Shape 158"/>
          <p:cNvSpPr txBox="1"/>
          <p:nvPr/>
        </p:nvSpPr>
        <p:spPr>
          <a:xfrm>
            <a:off x="4412149" y="5007550"/>
            <a:ext cx="3738600" cy="1200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200" dirty="0">
                <a:solidFill>
                  <a:schemeClr val="dk1"/>
                </a:solidFill>
                <a:latin typeface="Verdana"/>
                <a:ea typeface="Verdana"/>
                <a:cs typeface="Verdana"/>
                <a:sym typeface="Verdana"/>
              </a:rPr>
              <a:t>Almost </a:t>
            </a:r>
            <a:r>
              <a:rPr lang="en-US" sz="2200" dirty="0">
                <a:solidFill>
                  <a:srgbClr val="548135"/>
                </a:solidFill>
                <a:latin typeface="Verdana"/>
                <a:ea typeface="Verdana"/>
                <a:cs typeface="Verdana"/>
                <a:sym typeface="Verdana"/>
              </a:rPr>
              <a:t>67%</a:t>
            </a:r>
            <a:r>
              <a:rPr lang="en-US" sz="2200" dirty="0">
                <a:solidFill>
                  <a:schemeClr val="dk1"/>
                </a:solidFill>
                <a:latin typeface="Verdana"/>
                <a:ea typeface="Verdana"/>
                <a:cs typeface="Verdana"/>
                <a:sym typeface="Verdana"/>
              </a:rPr>
              <a:t> of infected people </a:t>
            </a:r>
            <a:r>
              <a:rPr lang="en-US" sz="2200" dirty="0" smtClean="0">
                <a:solidFill>
                  <a:schemeClr val="dk1"/>
                </a:solidFill>
                <a:latin typeface="Verdana"/>
                <a:ea typeface="Verdana"/>
                <a:cs typeface="Verdana"/>
                <a:sym typeface="Verdana"/>
              </a:rPr>
              <a:t>said they had </a:t>
            </a:r>
            <a:r>
              <a:rPr lang="en-US" sz="2200" dirty="0">
                <a:solidFill>
                  <a:schemeClr val="dk1"/>
                </a:solidFill>
                <a:latin typeface="Verdana"/>
                <a:ea typeface="Verdana"/>
                <a:cs typeface="Verdana"/>
                <a:sym typeface="Verdana"/>
              </a:rPr>
              <a:t>contact with </a:t>
            </a:r>
            <a:r>
              <a:rPr lang="en-US" sz="2200" dirty="0" smtClean="0">
                <a:solidFill>
                  <a:schemeClr val="dk1"/>
                </a:solidFill>
                <a:latin typeface="Verdana"/>
                <a:ea typeface="Verdana"/>
                <a:cs typeface="Verdana"/>
                <a:sym typeface="Verdana"/>
              </a:rPr>
              <a:t>pigs for </a:t>
            </a:r>
            <a:r>
              <a:rPr lang="en-US" sz="2200" dirty="0">
                <a:solidFill>
                  <a:schemeClr val="dk1"/>
                </a:solidFill>
                <a:latin typeface="Verdana"/>
                <a:ea typeface="Verdana"/>
                <a:cs typeface="Verdana"/>
                <a:sym typeface="Verdana"/>
              </a:rPr>
              <a:t>multiple days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4" name="Shape 164"/>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Risks for Infection with H3N2v</a:t>
            </a:r>
          </a:p>
        </p:txBody>
      </p:sp>
      <p:sp>
        <p:nvSpPr>
          <p:cNvPr id="165" name="Shape 165"/>
          <p:cNvSpPr txBox="1"/>
          <p:nvPr/>
        </p:nvSpPr>
        <p:spPr>
          <a:xfrm>
            <a:off x="801587" y="1638275"/>
            <a:ext cx="7529100" cy="19389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Close contact with </a:t>
            </a:r>
            <a:r>
              <a:rPr lang="en-US" sz="2400" dirty="0" smtClean="0">
                <a:solidFill>
                  <a:schemeClr val="dk1"/>
                </a:solidFill>
                <a:latin typeface="Verdana"/>
                <a:ea typeface="Verdana"/>
                <a:cs typeface="Verdana"/>
                <a:sym typeface="Verdana"/>
              </a:rPr>
              <a:t>infected swine</a:t>
            </a:r>
            <a:endParaRPr lang="en-US" sz="2400"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Repeated exposure to swine</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Large numbers of pigs in one area</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Large numbers of people in contact with pigs</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Potentially contaminated </a:t>
            </a:r>
            <a:r>
              <a:rPr lang="en-US" sz="2400" dirty="0">
                <a:solidFill>
                  <a:schemeClr val="dk1"/>
                </a:solidFill>
                <a:latin typeface="Verdana"/>
                <a:ea typeface="Verdana"/>
                <a:cs typeface="Verdana"/>
                <a:sym typeface="Verdana"/>
              </a:rPr>
              <a:t>environment</a:t>
            </a:r>
          </a:p>
        </p:txBody>
      </p:sp>
      <p:pic>
        <p:nvPicPr>
          <p:cNvPr id="166" name="Shape 166"/>
          <p:cNvPicPr preferRelativeResize="0"/>
          <p:nvPr/>
        </p:nvPicPr>
        <p:blipFill>
          <a:blip r:embed="rId3">
            <a:alphaModFix/>
          </a:blip>
          <a:stretch>
            <a:fillRect/>
          </a:stretch>
        </p:blipFill>
        <p:spPr>
          <a:xfrm>
            <a:off x="2719987" y="3904049"/>
            <a:ext cx="3704029" cy="2469353"/>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73" name="Shape 173"/>
          <p:cNvSpPr txBox="1"/>
          <p:nvPr/>
        </p:nvSpPr>
        <p:spPr>
          <a:xfrm>
            <a:off x="304800" y="603504"/>
            <a:ext cx="8631935"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a:solidFill>
                  <a:schemeClr val="dk1"/>
                </a:solidFill>
                <a:latin typeface="Verdana"/>
                <a:ea typeface="Verdana"/>
                <a:cs typeface="Verdana"/>
                <a:sym typeface="Verdana"/>
              </a:rPr>
              <a:t>Exhibition </a:t>
            </a:r>
            <a:r>
              <a:rPr lang="en-US" sz="4000" dirty="0" smtClean="0">
                <a:solidFill>
                  <a:schemeClr val="dk1"/>
                </a:solidFill>
                <a:latin typeface="Verdana"/>
                <a:ea typeface="Verdana"/>
                <a:cs typeface="Verdana"/>
                <a:sym typeface="Verdana"/>
              </a:rPr>
              <a:t>Impact—</a:t>
            </a:r>
            <a:br>
              <a:rPr lang="en-US" sz="4000" dirty="0" smtClean="0">
                <a:solidFill>
                  <a:schemeClr val="dk1"/>
                </a:solidFill>
                <a:latin typeface="Verdana"/>
                <a:ea typeface="Verdana"/>
                <a:cs typeface="Verdana"/>
                <a:sym typeface="Verdana"/>
              </a:rPr>
            </a:br>
            <a:r>
              <a:rPr lang="en-US" sz="4000" dirty="0" smtClean="0">
                <a:solidFill>
                  <a:schemeClr val="dk1"/>
                </a:solidFill>
                <a:latin typeface="Verdana"/>
                <a:ea typeface="Verdana"/>
                <a:cs typeface="Verdana"/>
                <a:sym typeface="Verdana"/>
              </a:rPr>
              <a:t>Indiana, 2012</a:t>
            </a:r>
            <a:endParaRPr lang="en-US" sz="4000" dirty="0">
              <a:solidFill>
                <a:schemeClr val="dk1"/>
              </a:solidFill>
              <a:latin typeface="Verdana"/>
              <a:ea typeface="Verdana"/>
              <a:cs typeface="Verdana"/>
              <a:sym typeface="Verdana"/>
            </a:endParaRPr>
          </a:p>
        </p:txBody>
      </p:sp>
      <p:sp>
        <p:nvSpPr>
          <p:cNvPr id="174" name="Shape 174"/>
          <p:cNvSpPr txBox="1"/>
          <p:nvPr/>
        </p:nvSpPr>
        <p:spPr>
          <a:xfrm>
            <a:off x="736037" y="2024742"/>
            <a:ext cx="7660200" cy="3004807"/>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Veterinarians checked all pig temperatures</a:t>
            </a:r>
          </a:p>
          <a:p>
            <a:pPr marL="742950" lvl="1" indent="-273050">
              <a:buClr>
                <a:schemeClr val="dk1"/>
              </a:buClr>
              <a:buSzPct val="100000"/>
              <a:buFont typeface="Verdana"/>
              <a:buChar char="○"/>
            </a:pPr>
            <a:r>
              <a:rPr lang="en-US" sz="2200" dirty="0" smtClean="0">
                <a:solidFill>
                  <a:schemeClr val="dk1"/>
                </a:solidFill>
                <a:latin typeface="Verdana"/>
                <a:ea typeface="Verdana"/>
                <a:cs typeface="Verdana"/>
                <a:sym typeface="Verdana"/>
              </a:rPr>
              <a:t>Normal </a:t>
            </a:r>
            <a:r>
              <a:rPr lang="en-US" sz="220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101.5–</a:t>
            </a:r>
            <a:r>
              <a:rPr lang="en-US" sz="2200" dirty="0" smtClean="0">
                <a:latin typeface="Verdana" panose="020B0604030504040204" pitchFamily="34" charset="0"/>
                <a:ea typeface="Verdana" panose="020B0604030504040204" pitchFamily="34" charset="0"/>
                <a:cs typeface="Verdana" panose="020B0604030504040204" pitchFamily="34" charset="0"/>
              </a:rPr>
              <a:t>103.5ºF </a:t>
            </a:r>
            <a:endParaRPr lang="en-US" sz="2200" dirty="0">
              <a:latin typeface="Verdana" panose="020B0604030504040204" pitchFamily="34" charset="0"/>
              <a:ea typeface="Verdana" panose="020B0604030504040204" pitchFamily="34" charset="0"/>
              <a:cs typeface="Verdana" panose="020B0604030504040204" pitchFamily="34" charset="0"/>
            </a:endParaRPr>
          </a:p>
          <a:p>
            <a:pPr marL="742950" lvl="1" indent="-273050">
              <a:buClr>
                <a:schemeClr val="dk1"/>
              </a:buClr>
              <a:buSzPct val="100000"/>
              <a:buFont typeface="Verdana"/>
              <a:buChar char="○"/>
            </a:pPr>
            <a:r>
              <a:rPr lang="en-US" sz="2200" dirty="0" smtClean="0">
                <a:solidFill>
                  <a:schemeClr val="dk1"/>
                </a:solidFill>
                <a:latin typeface="Verdana"/>
                <a:ea typeface="Verdana"/>
                <a:cs typeface="Verdana"/>
                <a:sym typeface="Verdana"/>
              </a:rPr>
              <a:t>Only allowed pigs with temperature &lt;105</a:t>
            </a:r>
            <a:r>
              <a:rPr lang="en-US" sz="2200" dirty="0" smtClean="0">
                <a:latin typeface="Verdana" panose="020B0604030504040204" pitchFamily="34" charset="0"/>
                <a:ea typeface="Verdana" panose="020B0604030504040204" pitchFamily="34" charset="0"/>
                <a:cs typeface="Verdana" panose="020B0604030504040204" pitchFamily="34" charset="0"/>
              </a:rPr>
              <a:t>ºF onto grounds</a:t>
            </a:r>
            <a:endParaRPr lang="en-US" sz="2200" dirty="0" smtClean="0">
              <a:solidFill>
                <a:schemeClr val="dk1"/>
              </a:solidFill>
              <a:latin typeface="Verdana"/>
              <a:ea typeface="Verdana"/>
              <a:cs typeface="Verdana"/>
              <a:sym typeface="Verdana"/>
            </a:endParaRPr>
          </a:p>
          <a:p>
            <a:pPr marL="285750" lvl="0" indent="-285750">
              <a:buClr>
                <a:schemeClr val="dk1"/>
              </a:buClr>
              <a:buSzPct val="100000"/>
              <a:buFont typeface="Verdana"/>
              <a:buChar char="●"/>
            </a:pPr>
            <a:r>
              <a:rPr lang="en-US" sz="2400" dirty="0" smtClean="0">
                <a:solidFill>
                  <a:schemeClr val="dk1"/>
                </a:solidFill>
                <a:latin typeface="Verdana"/>
                <a:ea typeface="Verdana"/>
                <a:cs typeface="Verdana"/>
                <a:sym typeface="Verdana"/>
              </a:rPr>
              <a:t>Veterinarians sent all pigs home after finding 6 ill pigs</a:t>
            </a:r>
          </a:p>
          <a:p>
            <a:pPr marL="285750" lvl="2" indent="-285750">
              <a:buClr>
                <a:schemeClr val="dk1"/>
              </a:buClr>
              <a:buSzPct val="100000"/>
              <a:buFont typeface="Verdana"/>
              <a:buChar char="•"/>
            </a:pPr>
            <a:endParaRPr lang="en-US" sz="2400" dirty="0">
              <a:solidFill>
                <a:schemeClr val="dk1"/>
              </a:solidFill>
              <a:latin typeface="Verdana"/>
              <a:ea typeface="Verdana"/>
              <a:cs typeface="Verdana"/>
              <a:sym typeface="Verdana"/>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372" y="4097916"/>
            <a:ext cx="3693257" cy="25138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73" name="Shape 173"/>
          <p:cNvSpPr txBox="1"/>
          <p:nvPr/>
        </p:nvSpPr>
        <p:spPr>
          <a:xfrm>
            <a:off x="304800" y="603504"/>
            <a:ext cx="8631935"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a:solidFill>
                  <a:schemeClr val="dk1"/>
                </a:solidFill>
                <a:latin typeface="Verdana"/>
                <a:ea typeface="Verdana"/>
                <a:cs typeface="Verdana"/>
                <a:sym typeface="Verdana"/>
              </a:rPr>
              <a:t>Exhibition </a:t>
            </a:r>
            <a:r>
              <a:rPr lang="en-US" sz="4000" dirty="0" smtClean="0">
                <a:solidFill>
                  <a:schemeClr val="dk1"/>
                </a:solidFill>
                <a:latin typeface="Verdana"/>
                <a:ea typeface="Verdana"/>
                <a:cs typeface="Verdana"/>
                <a:sym typeface="Verdana"/>
              </a:rPr>
              <a:t>Impact—</a:t>
            </a:r>
            <a:br>
              <a:rPr lang="en-US" sz="4000" dirty="0" smtClean="0">
                <a:solidFill>
                  <a:schemeClr val="dk1"/>
                </a:solidFill>
                <a:latin typeface="Verdana"/>
                <a:ea typeface="Verdana"/>
                <a:cs typeface="Verdana"/>
                <a:sym typeface="Verdana"/>
              </a:rPr>
            </a:br>
            <a:r>
              <a:rPr lang="en-US" sz="4000" dirty="0" smtClean="0">
                <a:solidFill>
                  <a:schemeClr val="dk1"/>
                </a:solidFill>
                <a:latin typeface="Verdana"/>
                <a:ea typeface="Verdana"/>
                <a:cs typeface="Verdana"/>
                <a:sym typeface="Verdana"/>
              </a:rPr>
              <a:t>Ohio, 2017</a:t>
            </a:r>
            <a:endParaRPr lang="en-US" sz="4000" dirty="0">
              <a:solidFill>
                <a:schemeClr val="dk1"/>
              </a:solidFill>
              <a:latin typeface="Verdana"/>
              <a:ea typeface="Verdana"/>
              <a:cs typeface="Verdana"/>
              <a:sym typeface="Verdana"/>
            </a:endParaRPr>
          </a:p>
        </p:txBody>
      </p:sp>
      <p:sp>
        <p:nvSpPr>
          <p:cNvPr id="174" name="Shape 174"/>
          <p:cNvSpPr txBox="1"/>
          <p:nvPr/>
        </p:nvSpPr>
        <p:spPr>
          <a:xfrm>
            <a:off x="736037" y="2024742"/>
            <a:ext cx="7660200" cy="3004807"/>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July 12, 2017—pig at Ohio county fair tested positive for H3N2 influenza</a:t>
            </a:r>
          </a:p>
          <a:p>
            <a:pPr marL="742950" lvl="1" indent="-273050">
              <a:buClr>
                <a:schemeClr val="dk1"/>
              </a:buClr>
              <a:buSzPct val="100000"/>
              <a:buFont typeface="Verdana"/>
              <a:buChar char="○"/>
            </a:pPr>
            <a:r>
              <a:rPr lang="en-US" sz="2200" dirty="0" smtClean="0">
                <a:solidFill>
                  <a:schemeClr val="dk1"/>
                </a:solidFill>
                <a:latin typeface="Verdana"/>
                <a:ea typeface="Verdana"/>
                <a:cs typeface="Verdana"/>
                <a:sym typeface="Verdana"/>
              </a:rPr>
              <a:t>More pigs began to show signs next day</a:t>
            </a:r>
            <a:endParaRPr lang="en-US" sz="2200" dirty="0">
              <a:latin typeface="Verdana" panose="020B0604030504040204" pitchFamily="34" charset="0"/>
              <a:ea typeface="Verdana" panose="020B0604030504040204" pitchFamily="34" charset="0"/>
              <a:cs typeface="Verdana" panose="020B0604030504040204" pitchFamily="34" charset="0"/>
            </a:endParaRPr>
          </a:p>
          <a:p>
            <a:pPr marL="285750" lvl="0" indent="-285750">
              <a:buClr>
                <a:schemeClr val="dk1"/>
              </a:buClr>
              <a:buSzPct val="100000"/>
              <a:buFont typeface="Verdana"/>
              <a:buChar char="●"/>
            </a:pPr>
            <a:r>
              <a:rPr lang="en-US" sz="2400" dirty="0" smtClean="0">
                <a:solidFill>
                  <a:schemeClr val="dk1"/>
                </a:solidFill>
                <a:latin typeface="Verdana"/>
                <a:ea typeface="Verdana"/>
                <a:cs typeface="Verdana"/>
                <a:sym typeface="Verdana"/>
              </a:rPr>
              <a:t>Ohio Department of Agriculture quarantined hog barn</a:t>
            </a:r>
          </a:p>
          <a:p>
            <a:pPr marL="742950" lvl="1" indent="-273050">
              <a:buClr>
                <a:schemeClr val="dk1"/>
              </a:buClr>
              <a:buSzPct val="100000"/>
              <a:buFont typeface="Verdana"/>
              <a:buChar char="○"/>
            </a:pPr>
            <a:r>
              <a:rPr lang="en-US" sz="2200" dirty="0" smtClean="0">
                <a:solidFill>
                  <a:schemeClr val="dk1"/>
                </a:solidFill>
                <a:latin typeface="Verdana"/>
                <a:ea typeface="Verdana"/>
                <a:cs typeface="Verdana"/>
                <a:sym typeface="Verdana"/>
              </a:rPr>
              <a:t>Allowed only exhibitors and </a:t>
            </a:r>
            <a:br>
              <a:rPr lang="en-US" sz="2200" dirty="0" smtClean="0">
                <a:solidFill>
                  <a:schemeClr val="dk1"/>
                </a:solidFill>
                <a:latin typeface="Verdana"/>
                <a:ea typeface="Verdana"/>
                <a:cs typeface="Verdana"/>
                <a:sym typeface="Verdana"/>
              </a:rPr>
            </a:br>
            <a:r>
              <a:rPr lang="en-US" sz="2200" dirty="0" smtClean="0">
                <a:solidFill>
                  <a:schemeClr val="dk1"/>
                </a:solidFill>
                <a:latin typeface="Verdana"/>
                <a:ea typeface="Verdana"/>
                <a:cs typeface="Verdana"/>
                <a:sym typeface="Verdana"/>
              </a:rPr>
              <a:t>parents in to care for pigs</a:t>
            </a:r>
            <a:endParaRPr lang="en-US" sz="2200" dirty="0">
              <a:latin typeface="Verdana" panose="020B0604030504040204" pitchFamily="34" charset="0"/>
              <a:ea typeface="Verdana" panose="020B0604030504040204" pitchFamily="34" charset="0"/>
              <a:cs typeface="Verdana" panose="020B0604030504040204" pitchFamily="34" charset="0"/>
            </a:endParaRPr>
          </a:p>
          <a:p>
            <a:pPr marL="285750" lvl="0" indent="-285750">
              <a:buClr>
                <a:schemeClr val="dk1"/>
              </a:buClr>
              <a:buSzPct val="100000"/>
              <a:buFont typeface="Verdana"/>
              <a:buChar char="●"/>
            </a:pPr>
            <a:r>
              <a:rPr lang="en-US" sz="2400" dirty="0" smtClean="0">
                <a:solidFill>
                  <a:schemeClr val="dk1"/>
                </a:solidFill>
                <a:latin typeface="Verdana"/>
                <a:ea typeface="Verdana"/>
                <a:cs typeface="Verdana"/>
                <a:sym typeface="Verdana"/>
              </a:rPr>
              <a:t>State veterinarian made show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terminal to protect other hog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farms and people</a:t>
            </a:r>
            <a:endParaRPr lang="en-US" sz="2400" dirty="0">
              <a:solidFill>
                <a:schemeClr val="dk1"/>
              </a:solidFill>
              <a:latin typeface="Verdana"/>
              <a:ea typeface="Verdana"/>
              <a:cs typeface="Verdana"/>
              <a:sym typeface="Verdana"/>
            </a:endParaRPr>
          </a:p>
          <a:p>
            <a:pPr marL="742950" lvl="1" indent="-273050">
              <a:buClr>
                <a:schemeClr val="dk1"/>
              </a:buClr>
              <a:buSzPct val="100000"/>
              <a:buFont typeface="Verdana"/>
              <a:buChar char="○"/>
            </a:pPr>
            <a:r>
              <a:rPr lang="en-US" sz="2200" dirty="0" smtClean="0">
                <a:solidFill>
                  <a:schemeClr val="dk1"/>
                </a:solidFill>
                <a:latin typeface="Verdana"/>
                <a:ea typeface="Verdana"/>
                <a:cs typeface="Verdana"/>
                <a:sym typeface="Verdana"/>
              </a:rPr>
              <a:t>All pigs were sent directly to </a:t>
            </a:r>
            <a:br>
              <a:rPr lang="en-US" sz="2200" dirty="0" smtClean="0">
                <a:solidFill>
                  <a:schemeClr val="dk1"/>
                </a:solidFill>
                <a:latin typeface="Verdana"/>
                <a:ea typeface="Verdana"/>
                <a:cs typeface="Verdana"/>
                <a:sym typeface="Verdana"/>
              </a:rPr>
            </a:br>
            <a:r>
              <a:rPr lang="en-US" sz="2200" dirty="0" smtClean="0">
                <a:solidFill>
                  <a:schemeClr val="dk1"/>
                </a:solidFill>
                <a:latin typeface="Verdana"/>
                <a:ea typeface="Verdana"/>
                <a:cs typeface="Verdana"/>
                <a:sym typeface="Verdana"/>
              </a:rPr>
              <a:t>slaughter and not allowed to return home</a:t>
            </a:r>
            <a:endParaRPr lang="en-US" sz="2400" dirty="0" smtClean="0">
              <a:solidFill>
                <a:schemeClr val="dk1"/>
              </a:solidFill>
              <a:latin typeface="Verdana"/>
              <a:ea typeface="Verdana"/>
              <a:cs typeface="Verdana"/>
              <a:sym typeface="Verdana"/>
            </a:endParaRPr>
          </a:p>
          <a:p>
            <a:pPr marL="285750" lvl="0" indent="-285750">
              <a:buClr>
                <a:schemeClr val="dk1"/>
              </a:buClr>
              <a:buSzPct val="100000"/>
              <a:buFont typeface="Verdana"/>
              <a:buChar char="●"/>
            </a:pPr>
            <a:endParaRPr lang="en-US" sz="2400" dirty="0" smtClean="0">
              <a:solidFill>
                <a:schemeClr val="dk1"/>
              </a:solidFill>
              <a:latin typeface="Verdana"/>
              <a:ea typeface="Verdana"/>
              <a:cs typeface="Verdana"/>
              <a:sym typeface="Verdana"/>
            </a:endParaRPr>
          </a:p>
          <a:p>
            <a:pPr marL="285750" lvl="2" indent="-285750">
              <a:buClr>
                <a:schemeClr val="dk1"/>
              </a:buClr>
              <a:buSzPct val="100000"/>
              <a:buFont typeface="Verdana"/>
              <a:buChar char="•"/>
            </a:pPr>
            <a:endParaRPr lang="en-US" sz="2400"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455" y="3690258"/>
            <a:ext cx="2656331" cy="2275154"/>
          </a:xfrm>
          <a:prstGeom prst="rect">
            <a:avLst/>
          </a:prstGeom>
        </p:spPr>
      </p:pic>
    </p:spTree>
    <p:extLst>
      <p:ext uri="{BB962C8B-B14F-4D97-AF65-F5344CB8AC3E}">
        <p14:creationId xmlns:p14="http://schemas.microsoft.com/office/powerpoint/2010/main" val="801851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73" name="Shape 173"/>
          <p:cNvSpPr txBox="1"/>
          <p:nvPr/>
        </p:nvSpPr>
        <p:spPr>
          <a:xfrm>
            <a:off x="304800" y="603504"/>
            <a:ext cx="8631935"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smtClean="0">
                <a:solidFill>
                  <a:schemeClr val="dk1"/>
                </a:solidFill>
                <a:latin typeface="Verdana"/>
                <a:ea typeface="Verdana"/>
                <a:cs typeface="Verdana"/>
                <a:sym typeface="Verdana"/>
              </a:rPr>
              <a:t>Minimize Influenza Risk</a:t>
            </a:r>
            <a:endParaRPr lang="en-US" sz="4000" dirty="0">
              <a:solidFill>
                <a:schemeClr val="dk1"/>
              </a:solidFill>
              <a:latin typeface="Verdana"/>
              <a:ea typeface="Verdana"/>
              <a:cs typeface="Verdana"/>
              <a:sym typeface="Verdana"/>
            </a:endParaRPr>
          </a:p>
        </p:txBody>
      </p:sp>
      <p:sp>
        <p:nvSpPr>
          <p:cNvPr id="174" name="Shape 174"/>
          <p:cNvSpPr txBox="1"/>
          <p:nvPr/>
        </p:nvSpPr>
        <p:spPr>
          <a:xfrm>
            <a:off x="736037" y="1613150"/>
            <a:ext cx="7660200" cy="34164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Exhibitions should have isolation areas in place for animals that become sick</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Long-term swine exhibits should be kept away from competition swine</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Breeding shows should be done before terminal swine shows, or there should be a break between shows to allow for cleaning and disinfection</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Pigs should only spend 72 hours at an exhibition to limit the spread of </a:t>
            </a:r>
            <a:r>
              <a:rPr lang="en-US" sz="2400" dirty="0" smtClean="0">
                <a:solidFill>
                  <a:schemeClr val="dk1"/>
                </a:solidFill>
                <a:latin typeface="Verdana"/>
                <a:ea typeface="Verdana"/>
                <a:cs typeface="Verdana"/>
                <a:sym typeface="Verdana"/>
              </a:rPr>
              <a:t>the virus </a:t>
            </a:r>
            <a:r>
              <a:rPr lang="en-US" sz="2400" dirty="0">
                <a:solidFill>
                  <a:schemeClr val="dk1"/>
                </a:solidFill>
                <a:latin typeface="Verdana"/>
                <a:ea typeface="Verdana"/>
                <a:cs typeface="Verdana"/>
                <a:sym typeface="Verdana"/>
              </a:rPr>
              <a:t>between pigs</a:t>
            </a:r>
          </a:p>
        </p:txBody>
      </p:sp>
    </p:spTree>
    <p:extLst>
      <p:ext uri="{BB962C8B-B14F-4D97-AF65-F5344CB8AC3E}">
        <p14:creationId xmlns:p14="http://schemas.microsoft.com/office/powerpoint/2010/main" val="324554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1" name="Shape 181"/>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Public Health Impact</a:t>
            </a:r>
          </a:p>
        </p:txBody>
      </p:sp>
      <p:sp>
        <p:nvSpPr>
          <p:cNvPr id="182" name="Shape 182"/>
          <p:cNvSpPr txBox="1"/>
          <p:nvPr/>
        </p:nvSpPr>
        <p:spPr>
          <a:xfrm>
            <a:off x="917837" y="1767850"/>
            <a:ext cx="7296600" cy="23082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Most </a:t>
            </a:r>
            <a:r>
              <a:rPr lang="en-US" sz="2400" dirty="0" smtClean="0">
                <a:solidFill>
                  <a:schemeClr val="dk1"/>
                </a:solidFill>
                <a:latin typeface="Verdana"/>
                <a:ea typeface="Verdana"/>
                <a:cs typeface="Verdana"/>
                <a:sym typeface="Verdana"/>
              </a:rPr>
              <a:t>variant infections </a:t>
            </a:r>
            <a:r>
              <a:rPr lang="en-US" sz="2400" dirty="0">
                <a:solidFill>
                  <a:schemeClr val="dk1"/>
                </a:solidFill>
                <a:latin typeface="Verdana"/>
                <a:ea typeface="Verdana"/>
                <a:cs typeface="Verdana"/>
                <a:sym typeface="Verdana"/>
              </a:rPr>
              <a:t>are mild and similar to the seasonal flu</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Serious illness is possible</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Those most likely to be infected are people in close contact with pigs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Person-to-person transmission of the virus is limited</a:t>
            </a:r>
          </a:p>
          <a:p>
            <a:pPr marL="285750" marR="0" lvl="0" indent="-285750" algn="l" rtl="0">
              <a:spcBef>
                <a:spcPts val="0"/>
              </a:spcBef>
              <a:buClr>
                <a:schemeClr val="dk1"/>
              </a:buClr>
              <a:buFont typeface="Arial"/>
              <a:buNone/>
            </a:pPr>
            <a:endParaRPr sz="2400" dirty="0">
              <a:solidFill>
                <a:schemeClr val="dk1"/>
              </a:solidFill>
              <a:latin typeface="Verdana"/>
              <a:ea typeface="Verdana"/>
              <a:cs typeface="Verdana"/>
              <a:sym typeface="Verdana"/>
            </a:endParaRPr>
          </a:p>
        </p:txBody>
      </p:sp>
      <p:pic>
        <p:nvPicPr>
          <p:cNvPr id="183" name="Shape 183"/>
          <p:cNvPicPr preferRelativeResize="0"/>
          <p:nvPr/>
        </p:nvPicPr>
        <p:blipFill>
          <a:blip r:embed="rId3">
            <a:alphaModFix/>
          </a:blip>
          <a:stretch>
            <a:fillRect/>
          </a:stretch>
        </p:blipFill>
        <p:spPr>
          <a:xfrm>
            <a:off x="3047449" y="4315247"/>
            <a:ext cx="3049103" cy="2041148"/>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9" name="Shape 189"/>
          <p:cNvSpPr txBox="1"/>
          <p:nvPr/>
        </p:nvSpPr>
        <p:spPr>
          <a:xfrm>
            <a:off x="304798" y="603504"/>
            <a:ext cx="8522676"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Prevention Measures to </a:t>
            </a:r>
          </a:p>
          <a:p>
            <a:pPr marL="0" marR="0" lvl="0" indent="0" algn="ctr" rtl="0">
              <a:spcBef>
                <a:spcPts val="0"/>
              </a:spcBef>
              <a:buSzPct val="25000"/>
              <a:buNone/>
            </a:pPr>
            <a:r>
              <a:rPr lang="en-US" sz="4000">
                <a:solidFill>
                  <a:schemeClr val="dk1"/>
                </a:solidFill>
                <a:latin typeface="Verdana"/>
                <a:ea typeface="Verdana"/>
                <a:cs typeface="Verdana"/>
                <a:sym typeface="Verdana"/>
              </a:rPr>
              <a:t>Protect Swine</a:t>
            </a:r>
          </a:p>
        </p:txBody>
      </p:sp>
      <p:sp>
        <p:nvSpPr>
          <p:cNvPr id="190" name="Shape 190"/>
          <p:cNvSpPr txBox="1"/>
          <p:nvPr/>
        </p:nvSpPr>
        <p:spPr>
          <a:xfrm>
            <a:off x="550985" y="2352725"/>
            <a:ext cx="7883215" cy="23082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Do not bring sick animals to an exhibition</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Avoid taking swine to multiple exhibitions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Avoid mixing of animals from different farms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Limit </a:t>
            </a:r>
            <a:r>
              <a:rPr lang="en-US" sz="2400" dirty="0" smtClean="0">
                <a:solidFill>
                  <a:schemeClr val="dk1"/>
                </a:solidFill>
                <a:latin typeface="Verdana"/>
                <a:ea typeface="Verdana"/>
                <a:cs typeface="Verdana"/>
                <a:sym typeface="Verdana"/>
              </a:rPr>
              <a:t>the </a:t>
            </a:r>
            <a:r>
              <a:rPr lang="en-US" sz="2400" dirty="0">
                <a:solidFill>
                  <a:schemeClr val="dk1"/>
                </a:solidFill>
                <a:latin typeface="Verdana"/>
                <a:ea typeface="Verdana"/>
                <a:cs typeface="Verdana"/>
                <a:sym typeface="Verdana"/>
              </a:rPr>
              <a:t>amount of time your animals spend at an exhibition</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Avoid sharing equipment with other </a:t>
            </a:r>
            <a:r>
              <a:rPr lang="en-US" sz="2400" dirty="0" smtClean="0">
                <a:solidFill>
                  <a:schemeClr val="dk1"/>
                </a:solidFill>
                <a:latin typeface="Verdana"/>
                <a:ea typeface="Verdana"/>
                <a:cs typeface="Verdana"/>
                <a:sym typeface="Verdana"/>
              </a:rPr>
              <a:t>exhibitors</a:t>
            </a:r>
          </a:p>
          <a:p>
            <a:pPr marL="285750" indent="-285750">
              <a:buClr>
                <a:schemeClr val="dk1"/>
              </a:buClr>
              <a:buSzPct val="100000"/>
              <a:buFont typeface="Verdana"/>
              <a:buChar char="•"/>
            </a:pPr>
            <a:r>
              <a:rPr lang="en-US" sz="2400" dirty="0">
                <a:solidFill>
                  <a:schemeClr val="dk1"/>
                </a:solidFill>
                <a:latin typeface="Verdana"/>
                <a:ea typeface="Verdana"/>
                <a:cs typeface="Verdana"/>
                <a:sym typeface="Verdana"/>
              </a:rPr>
              <a:t>Avoid contact with pigs if you have flu-like symptoms to avoid spreading the illness to pigs</a:t>
            </a:r>
          </a:p>
          <a:p>
            <a:pPr marR="0" lvl="0" algn="l" rtl="0">
              <a:spcBef>
                <a:spcPts val="0"/>
              </a:spcBef>
              <a:buClr>
                <a:schemeClr val="dk1"/>
              </a:buClr>
              <a:buSzPct val="100000"/>
            </a:pPr>
            <a:endParaRPr lang="en-US" sz="2400" dirty="0">
              <a:solidFill>
                <a:schemeClr val="dk1"/>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96" name="Shape 196"/>
          <p:cNvSpPr txBox="1"/>
          <p:nvPr/>
        </p:nvSpPr>
        <p:spPr>
          <a:xfrm>
            <a:off x="304798" y="603504"/>
            <a:ext cx="8522676"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Prevention Measures to </a:t>
            </a:r>
          </a:p>
          <a:p>
            <a:pPr marL="0" marR="0" lvl="0" indent="0" algn="ctr" rtl="0">
              <a:spcBef>
                <a:spcPts val="0"/>
              </a:spcBef>
              <a:buSzPct val="25000"/>
              <a:buNone/>
            </a:pPr>
            <a:r>
              <a:rPr lang="en-US" sz="4000">
                <a:solidFill>
                  <a:schemeClr val="dk1"/>
                </a:solidFill>
                <a:latin typeface="Verdana"/>
                <a:ea typeface="Verdana"/>
                <a:cs typeface="Verdana"/>
                <a:sym typeface="Verdana"/>
              </a:rPr>
              <a:t>Protect Swine</a:t>
            </a:r>
          </a:p>
        </p:txBody>
      </p:sp>
      <p:sp>
        <p:nvSpPr>
          <p:cNvPr id="197" name="Shape 197"/>
          <p:cNvSpPr txBox="1"/>
          <p:nvPr/>
        </p:nvSpPr>
        <p:spPr>
          <a:xfrm>
            <a:off x="1018327" y="2090098"/>
            <a:ext cx="7095600" cy="26778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Observe swine regularly for signs of illness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Contact your veterinarian if your pig becomes sick</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Quarantine animals for at least 7 days before allowing contact with other animals after a show</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Clean and disinfect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equipment</a:t>
            </a:r>
            <a:r>
              <a:rPr lang="en-US" sz="2400" dirty="0">
                <a:solidFill>
                  <a:schemeClr val="dk1"/>
                </a:solidFill>
                <a:latin typeface="Verdana"/>
                <a:ea typeface="Verdana"/>
                <a:cs typeface="Verdana"/>
                <a:sym typeface="Verdana"/>
              </a:rPr>
              <a:t>, shoes, clothing,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and </a:t>
            </a:r>
            <a:r>
              <a:rPr lang="en-US" sz="2400" dirty="0">
                <a:solidFill>
                  <a:schemeClr val="dk1"/>
                </a:solidFill>
                <a:latin typeface="Verdana"/>
                <a:ea typeface="Verdana"/>
                <a:cs typeface="Verdana"/>
                <a:sym typeface="Verdana"/>
              </a:rPr>
              <a:t>vehicles that were at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the </a:t>
            </a:r>
            <a:r>
              <a:rPr lang="en-US" sz="2400" dirty="0">
                <a:solidFill>
                  <a:schemeClr val="dk1"/>
                </a:solidFill>
                <a:latin typeface="Verdana"/>
                <a:ea typeface="Verdana"/>
                <a:cs typeface="Verdana"/>
                <a:sym typeface="Verdana"/>
              </a:rPr>
              <a:t>exhibition before using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them </a:t>
            </a:r>
            <a:r>
              <a:rPr lang="en-US" sz="2400" dirty="0">
                <a:solidFill>
                  <a:schemeClr val="dk1"/>
                </a:solidFill>
                <a:latin typeface="Verdana"/>
                <a:ea typeface="Verdana"/>
                <a:cs typeface="Verdana"/>
                <a:sym typeface="Verdana"/>
              </a:rPr>
              <a:t>on your farm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904" y="4169229"/>
            <a:ext cx="2868884" cy="23524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03" name="Shape 203"/>
          <p:cNvSpPr txBox="1"/>
          <p:nvPr/>
        </p:nvSpPr>
        <p:spPr>
          <a:xfrm>
            <a:off x="304798" y="603504"/>
            <a:ext cx="8522676" cy="63094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Prevention Measures to </a:t>
            </a:r>
          </a:p>
          <a:p>
            <a:pPr marL="0" marR="0" lvl="0" indent="0" algn="ctr" rtl="0">
              <a:spcBef>
                <a:spcPts val="0"/>
              </a:spcBef>
              <a:buSzPct val="25000"/>
              <a:buNone/>
            </a:pPr>
            <a:r>
              <a:rPr lang="en-US" sz="4000">
                <a:solidFill>
                  <a:schemeClr val="dk1"/>
                </a:solidFill>
                <a:latin typeface="Verdana"/>
                <a:ea typeface="Verdana"/>
                <a:cs typeface="Verdana"/>
                <a:sym typeface="Verdana"/>
              </a:rPr>
              <a:t>Protect Humans</a:t>
            </a:r>
          </a:p>
        </p:txBody>
      </p:sp>
      <p:sp>
        <p:nvSpPr>
          <p:cNvPr id="204" name="Shape 204"/>
          <p:cNvSpPr txBox="1"/>
          <p:nvPr/>
        </p:nvSpPr>
        <p:spPr>
          <a:xfrm>
            <a:off x="600300" y="2061050"/>
            <a:ext cx="7943400" cy="30471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Avoid eating and drinking in animal areas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Wash your hands often, especially before and after pig exposure</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Avoid sleeping in animal areas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Avoid putting anything in your mouth while in swine barns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Leave toys, pacifiers, cups,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strollers</a:t>
            </a:r>
            <a:r>
              <a:rPr lang="en-US" sz="2400" dirty="0">
                <a:solidFill>
                  <a:schemeClr val="dk1"/>
                </a:solidFill>
                <a:latin typeface="Verdana"/>
                <a:ea typeface="Verdana"/>
                <a:cs typeface="Verdana"/>
                <a:sym typeface="Verdana"/>
              </a:rPr>
              <a:t>, etc. outside of the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animal areas</a:t>
            </a:r>
            <a:endParaRPr lang="en-US" sz="2400" dirty="0">
              <a:solidFill>
                <a:schemeClr val="dk1"/>
              </a:solidFill>
              <a:latin typeface="Verdana"/>
              <a:ea typeface="Verdana"/>
              <a:cs typeface="Verdana"/>
              <a:sym typeface="Verdana"/>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286" y="4005751"/>
            <a:ext cx="1903414" cy="25201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45"/>
          <a:stretch/>
        </p:blipFill>
        <p:spPr>
          <a:xfrm>
            <a:off x="627320" y="785957"/>
            <a:ext cx="7889360" cy="4746796"/>
          </a:xfrm>
          <a:prstGeom prst="rect">
            <a:avLst/>
          </a:prstGeom>
        </p:spPr>
      </p:pic>
      <p:sp>
        <p:nvSpPr>
          <p:cNvPr id="5" name="Rectangle 4"/>
          <p:cNvSpPr/>
          <p:nvPr/>
        </p:nvSpPr>
        <p:spPr>
          <a:xfrm>
            <a:off x="221064" y="5663377"/>
            <a:ext cx="8701873" cy="1169551"/>
          </a:xfrm>
          <a:prstGeom prst="rect">
            <a:avLst/>
          </a:prstGeom>
        </p:spPr>
        <p:txBody>
          <a:bodyPr wrap="square">
            <a:spAutoFit/>
          </a:bodyPr>
          <a:lstStyle/>
          <a:p>
            <a:pPr algn="just"/>
            <a:r>
              <a:rPr lang="en-US" dirty="0">
                <a:latin typeface="Articulate Light" panose="02000503040000020004" pitchFamily="2" charset="0"/>
              </a:rPr>
              <a:t>Iowa Department of Public Health receives funding for this project through a joint organizational partnership between the Council of State and Territorial Epidemiologists (CSTE) and the Centers for Disease Control and Prevention (CDC), provided by CSTE through sub-awards from the CDC cooperative agreement number: 5U38OT00143. The contents of this project are solely the responsibility of the authors and do not necessarily represent the official views of CDC or CSTE.</a:t>
            </a:r>
            <a:endParaRPr lang="en-US" dirty="0">
              <a:solidFill>
                <a:prstClr val="black"/>
              </a:solidFill>
              <a:latin typeface="Microsoft Sans Serif" panose="020B0604020202020204" pitchFamily="34" charset="0"/>
            </a:endParaRPr>
          </a:p>
        </p:txBody>
      </p:sp>
      <p:sp>
        <p:nvSpPr>
          <p:cNvPr id="6" name="Shape 96"/>
          <p:cNvSpPr txBox="1"/>
          <p:nvPr/>
        </p:nvSpPr>
        <p:spPr>
          <a:xfrm>
            <a:off x="1510644" y="78071"/>
            <a:ext cx="6142808" cy="707886"/>
          </a:xfrm>
          <a:prstGeom prst="rect">
            <a:avLst/>
          </a:prstGeom>
          <a:noFill/>
          <a:ln>
            <a:noFill/>
          </a:ln>
        </p:spPr>
        <p:txBody>
          <a:bodyPr lIns="91425" tIns="45700" rIns="91425" bIns="45700" anchor="t" anchorCtr="0">
            <a:noAutofit/>
          </a:bodyPr>
          <a:lstStyle/>
          <a:p>
            <a:pPr algn="ctr">
              <a:buSzPct val="25000"/>
            </a:pPr>
            <a:r>
              <a:rPr lang="en-US" sz="4000" dirty="0" smtClean="0">
                <a:latin typeface="Verdana"/>
                <a:ea typeface="Verdana"/>
                <a:cs typeface="Verdana"/>
                <a:sym typeface="Verdana"/>
              </a:rPr>
              <a:t>Acknowledgements</a:t>
            </a:r>
            <a:endParaRPr lang="en-US" sz="4000" dirty="0">
              <a:latin typeface="Verdana"/>
              <a:ea typeface="Verdana"/>
              <a:cs typeface="Verdana"/>
              <a:sym typeface="Verdana"/>
            </a:endParaRPr>
          </a:p>
        </p:txBody>
      </p:sp>
    </p:spTree>
    <p:extLst>
      <p:ext uri="{BB962C8B-B14F-4D97-AF65-F5344CB8AC3E}">
        <p14:creationId xmlns:p14="http://schemas.microsoft.com/office/powerpoint/2010/main" val="3442895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0" name="Shape 210"/>
          <p:cNvSpPr txBox="1"/>
          <p:nvPr/>
        </p:nvSpPr>
        <p:spPr>
          <a:xfrm>
            <a:off x="304798" y="603504"/>
            <a:ext cx="8522676" cy="63094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Prevention Measures to </a:t>
            </a:r>
          </a:p>
          <a:p>
            <a:pPr marL="0" marR="0" lvl="0" indent="0" algn="ctr" rtl="0">
              <a:spcBef>
                <a:spcPts val="0"/>
              </a:spcBef>
              <a:buSzPct val="25000"/>
              <a:buNone/>
            </a:pPr>
            <a:r>
              <a:rPr lang="en-US" sz="4000">
                <a:solidFill>
                  <a:schemeClr val="dk1"/>
                </a:solidFill>
                <a:latin typeface="Verdana"/>
                <a:ea typeface="Verdana"/>
                <a:cs typeface="Verdana"/>
                <a:sym typeface="Verdana"/>
              </a:rPr>
              <a:t>Protect Humans</a:t>
            </a:r>
          </a:p>
        </p:txBody>
      </p:sp>
      <p:sp>
        <p:nvSpPr>
          <p:cNvPr id="211" name="Shape 211"/>
          <p:cNvSpPr txBox="1"/>
          <p:nvPr/>
        </p:nvSpPr>
        <p:spPr>
          <a:xfrm>
            <a:off x="506550" y="1898250"/>
            <a:ext cx="8130900" cy="39729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Avoid pigs and swine areas if you are at a high risk </a:t>
            </a:r>
            <a:r>
              <a:rPr lang="en-US" sz="2400" dirty="0" smtClean="0">
                <a:solidFill>
                  <a:schemeClr val="dk1"/>
                </a:solidFill>
                <a:latin typeface="Verdana"/>
                <a:ea typeface="Verdana"/>
                <a:cs typeface="Verdana"/>
                <a:sym typeface="Verdana"/>
              </a:rPr>
              <a:t>of flu complications</a:t>
            </a:r>
            <a:endParaRPr lang="en-US" sz="2400" dirty="0">
              <a:solidFill>
                <a:schemeClr val="dk1"/>
              </a:solidFill>
              <a:latin typeface="Verdana"/>
              <a:ea typeface="Verdana"/>
              <a:cs typeface="Verdana"/>
              <a:sym typeface="Verdana"/>
            </a:endParaRP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Children </a:t>
            </a:r>
            <a:r>
              <a:rPr lang="en-US" sz="2200" b="0" i="0" u="none" strike="noStrike" cap="none" dirty="0" smtClean="0">
                <a:solidFill>
                  <a:schemeClr val="dk1"/>
                </a:solidFill>
                <a:latin typeface="Verdana"/>
                <a:ea typeface="Verdana"/>
                <a:cs typeface="Verdana"/>
                <a:sym typeface="Verdana"/>
              </a:rPr>
              <a:t>less than 5 years of age</a:t>
            </a:r>
            <a:endParaRPr lang="en-US" sz="2200" b="0" i="0" u="none" strike="noStrike" cap="none" dirty="0">
              <a:solidFill>
                <a:schemeClr val="dk1"/>
              </a:solidFill>
              <a:latin typeface="Verdana"/>
              <a:ea typeface="Verdana"/>
              <a:cs typeface="Verdana"/>
              <a:sym typeface="Verdana"/>
            </a:endParaRP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Pregnant women</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People </a:t>
            </a:r>
            <a:r>
              <a:rPr lang="en-US" sz="2200" b="0" i="0" u="none" strike="noStrike" cap="none" dirty="0" smtClean="0">
                <a:solidFill>
                  <a:schemeClr val="dk1"/>
                </a:solidFill>
                <a:latin typeface="Verdana"/>
                <a:ea typeface="Verdana"/>
                <a:cs typeface="Verdana"/>
                <a:sym typeface="Verdana"/>
              </a:rPr>
              <a:t>65 years and older</a:t>
            </a:r>
            <a:endParaRPr lang="en-US" sz="2200" b="0" i="0" u="none" strike="noStrike" cap="none" dirty="0">
              <a:solidFill>
                <a:schemeClr val="dk1"/>
              </a:solidFill>
              <a:latin typeface="Verdana"/>
              <a:ea typeface="Verdana"/>
              <a:cs typeface="Verdana"/>
              <a:sym typeface="Verdana"/>
            </a:endParaRP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People with weakened immune </a:t>
            </a:r>
            <a:r>
              <a:rPr lang="en-US" sz="2200" b="0" i="0" u="none" strike="noStrike" cap="none" dirty="0" smtClean="0">
                <a:solidFill>
                  <a:schemeClr val="dk1"/>
                </a:solidFill>
                <a:latin typeface="Verdana"/>
                <a:ea typeface="Verdana"/>
                <a:cs typeface="Verdana"/>
                <a:sym typeface="Verdana"/>
              </a:rPr>
              <a:t>systems</a:t>
            </a:r>
          </a:p>
          <a:p>
            <a:pPr marL="742950" marR="0" lvl="1" indent="-273050" algn="l" rtl="0">
              <a:spcBef>
                <a:spcPts val="0"/>
              </a:spcBef>
              <a:buClr>
                <a:schemeClr val="dk1"/>
              </a:buClr>
              <a:buSzPct val="100000"/>
              <a:buFont typeface="Verdana"/>
              <a:buChar char="○"/>
            </a:pPr>
            <a:r>
              <a:rPr lang="en-US" sz="2200" dirty="0" smtClean="0">
                <a:solidFill>
                  <a:schemeClr val="dk1"/>
                </a:solidFill>
                <a:latin typeface="Verdana"/>
                <a:ea typeface="Verdana"/>
                <a:cs typeface="Verdana"/>
                <a:sym typeface="Verdana"/>
              </a:rPr>
              <a:t>People with certain medical conditions</a:t>
            </a:r>
            <a:endParaRPr lang="en-US" sz="2200" b="0" i="0" u="none" strike="noStrike" cap="none"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Avoid contact with pigs that look or act sick</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Take protective measures, such as wearing PPE, if you must come in contact with pigs that are known or suspected to be sick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7" name="Shape 217"/>
          <p:cNvSpPr txBox="1"/>
          <p:nvPr/>
        </p:nvSpPr>
        <p:spPr>
          <a:xfrm>
            <a:off x="520338" y="1252857"/>
            <a:ext cx="8091600" cy="4410900"/>
          </a:xfrm>
          <a:prstGeom prst="rect">
            <a:avLst/>
          </a:prstGeom>
          <a:noFill/>
          <a:ln>
            <a:noFill/>
          </a:ln>
        </p:spPr>
        <p:txBody>
          <a:bodyPr lIns="91425" tIns="91425" rIns="91425" bIns="91425" anchor="t" anchorCtr="0">
            <a:noAutofit/>
          </a:bodyPr>
          <a:lstStyle/>
          <a:p>
            <a:r>
              <a:rPr lang="en-US" sz="1700" dirty="0">
                <a:solidFill>
                  <a:schemeClr val="dk1"/>
                </a:solidFill>
                <a:latin typeface="Verdana"/>
                <a:ea typeface="Verdana"/>
                <a:cs typeface="Verdana"/>
                <a:sym typeface="Verdana"/>
              </a:rPr>
              <a:t>Centers for Disease Control and Prevention website. Influenza. Available at: </a:t>
            </a:r>
            <a:r>
              <a:rPr lang="en-US" sz="1700" dirty="0">
                <a:solidFill>
                  <a:schemeClr val="dk1"/>
                </a:solidFill>
                <a:latin typeface="Verdana"/>
                <a:ea typeface="Verdana"/>
                <a:cs typeface="Verdana"/>
                <a:sym typeface="Verdana"/>
                <a:hlinkClick r:id="rId3"/>
              </a:rPr>
              <a:t>https://www.cdc.gov/flu/</a:t>
            </a:r>
            <a:r>
              <a:rPr lang="en-US" sz="1700" dirty="0">
                <a:solidFill>
                  <a:schemeClr val="dk1"/>
                </a:solidFill>
                <a:latin typeface="Verdana"/>
                <a:ea typeface="Verdana"/>
                <a:cs typeface="Verdana"/>
                <a:sym typeface="Verdana"/>
              </a:rPr>
              <a:t>. Accessed Feb 20, 2017</a:t>
            </a:r>
            <a:r>
              <a:rPr lang="en-US" sz="1700" dirty="0" smtClean="0">
                <a:solidFill>
                  <a:schemeClr val="dk1"/>
                </a:solidFill>
                <a:latin typeface="Verdana"/>
                <a:ea typeface="Verdana"/>
                <a:cs typeface="Verdana"/>
                <a:sym typeface="Verdana"/>
              </a:rPr>
              <a:t>.</a:t>
            </a:r>
            <a:endParaRPr lang="en-US" sz="1700" dirty="0" smtClean="0">
              <a:solidFill>
                <a:srgbClr val="000000"/>
              </a:solidFill>
              <a:latin typeface="Verdana"/>
              <a:ea typeface="Verdana"/>
              <a:cs typeface="Verdana"/>
              <a:sym typeface="Verdana"/>
            </a:endParaRPr>
          </a:p>
          <a:p>
            <a:pPr lvl="0" rtl="0">
              <a:spcBef>
                <a:spcPts val="0"/>
              </a:spcBef>
              <a:buNone/>
            </a:pPr>
            <a:endParaRPr lang="en-US" sz="1700" dirty="0">
              <a:latin typeface="Verdana"/>
              <a:ea typeface="Verdana"/>
              <a:cs typeface="Verdana"/>
              <a:sym typeface="Verdana"/>
            </a:endParaRPr>
          </a:p>
          <a:p>
            <a:pPr lvl="0" rtl="0">
              <a:spcBef>
                <a:spcPts val="0"/>
              </a:spcBef>
              <a:buNone/>
            </a:pPr>
            <a:r>
              <a:rPr lang="en-US" sz="1700" dirty="0" smtClean="0">
                <a:solidFill>
                  <a:srgbClr val="000000"/>
                </a:solidFill>
                <a:latin typeface="Verdana"/>
                <a:ea typeface="Verdana"/>
                <a:cs typeface="Verdana"/>
                <a:sym typeface="Verdana"/>
              </a:rPr>
              <a:t>Center </a:t>
            </a:r>
            <a:r>
              <a:rPr lang="en-US" sz="1700" dirty="0">
                <a:solidFill>
                  <a:srgbClr val="000000"/>
                </a:solidFill>
                <a:latin typeface="Verdana"/>
                <a:ea typeface="Verdana"/>
                <a:cs typeface="Verdana"/>
                <a:sym typeface="Verdana"/>
              </a:rPr>
              <a:t>for Food Security and Public Health website. Available at: </a:t>
            </a:r>
            <a:r>
              <a:rPr lang="en-US" sz="1700" dirty="0">
                <a:solidFill>
                  <a:srgbClr val="000000"/>
                </a:solidFill>
                <a:latin typeface="Verdana"/>
                <a:ea typeface="Verdana"/>
                <a:cs typeface="Verdana"/>
                <a:sym typeface="Verdana"/>
                <a:hlinkClick r:id="rId4"/>
              </a:rPr>
              <a:t>http://</a:t>
            </a:r>
            <a:r>
              <a:rPr lang="en-US" sz="1700" dirty="0" smtClean="0">
                <a:solidFill>
                  <a:srgbClr val="000000"/>
                </a:solidFill>
                <a:latin typeface="Verdana"/>
                <a:ea typeface="Verdana"/>
                <a:cs typeface="Verdana"/>
                <a:sym typeface="Verdana"/>
                <a:hlinkClick r:id="rId4"/>
              </a:rPr>
              <a:t>www.cfsph.iastate.edu</a:t>
            </a:r>
            <a:r>
              <a:rPr lang="en-US" sz="1700" dirty="0" smtClean="0">
                <a:solidFill>
                  <a:srgbClr val="000000"/>
                </a:solidFill>
                <a:latin typeface="Verdana"/>
                <a:ea typeface="Verdana"/>
                <a:cs typeface="Verdana"/>
                <a:sym typeface="Verdana"/>
              </a:rPr>
              <a:t>.  </a:t>
            </a:r>
            <a:r>
              <a:rPr lang="en-US" sz="1700" dirty="0">
                <a:solidFill>
                  <a:srgbClr val="000000"/>
                </a:solidFill>
                <a:latin typeface="Verdana"/>
                <a:ea typeface="Verdana"/>
                <a:cs typeface="Verdana"/>
                <a:sym typeface="Verdana"/>
              </a:rPr>
              <a:t>Accessed Nov 18, 2016. </a:t>
            </a:r>
          </a:p>
          <a:p>
            <a:pPr lvl="0" rtl="0">
              <a:spcBef>
                <a:spcPts val="0"/>
              </a:spcBef>
              <a:buNone/>
            </a:pPr>
            <a:endParaRPr sz="1700" dirty="0">
              <a:latin typeface="Verdana"/>
              <a:ea typeface="Verdana"/>
              <a:cs typeface="Verdana"/>
              <a:sym typeface="Verdana"/>
            </a:endParaRPr>
          </a:p>
          <a:p>
            <a:pPr lvl="0">
              <a:spcBef>
                <a:spcPts val="0"/>
              </a:spcBef>
              <a:buClr>
                <a:schemeClr val="dk1"/>
              </a:buClr>
              <a:buSzPct val="61111"/>
              <a:buFont typeface="Arial"/>
              <a:buNone/>
            </a:pPr>
            <a:r>
              <a:rPr lang="en-US" sz="1700" dirty="0" err="1">
                <a:latin typeface="Verdana"/>
                <a:ea typeface="Verdana"/>
                <a:cs typeface="Verdana"/>
                <a:sym typeface="Verdana"/>
              </a:rPr>
              <a:t>Jhung</a:t>
            </a:r>
            <a:r>
              <a:rPr lang="en-US" sz="1700" dirty="0">
                <a:latin typeface="Verdana"/>
                <a:ea typeface="Verdana"/>
                <a:cs typeface="Verdana"/>
                <a:sym typeface="Verdana"/>
              </a:rPr>
              <a:t> MA, Epperson S, </a:t>
            </a:r>
            <a:r>
              <a:rPr lang="en-US" sz="1700" dirty="0" err="1">
                <a:latin typeface="Verdana"/>
                <a:ea typeface="Verdana"/>
                <a:cs typeface="Verdana"/>
                <a:sym typeface="Verdana"/>
              </a:rPr>
              <a:t>Biggerstaff</a:t>
            </a:r>
            <a:r>
              <a:rPr lang="en-US" sz="1700" dirty="0">
                <a:latin typeface="Verdana"/>
                <a:ea typeface="Verdana"/>
                <a:cs typeface="Verdana"/>
                <a:sym typeface="Verdana"/>
              </a:rPr>
              <a:t> M, et al. Outbreak of variant influenza A virus (H3N2) virus in the United States. </a:t>
            </a:r>
            <a:r>
              <a:rPr lang="en-US" sz="1700" dirty="0" err="1">
                <a:latin typeface="Verdana"/>
                <a:ea typeface="Verdana"/>
                <a:cs typeface="Verdana"/>
                <a:sym typeface="Verdana"/>
              </a:rPr>
              <a:t>Clin</a:t>
            </a:r>
            <a:r>
              <a:rPr lang="en-US" sz="1700" dirty="0">
                <a:latin typeface="Verdana"/>
                <a:ea typeface="Verdana"/>
                <a:cs typeface="Verdana"/>
                <a:sym typeface="Verdana"/>
              </a:rPr>
              <a:t> Infect Dis 2013;57:1703-1712. </a:t>
            </a:r>
          </a:p>
          <a:p>
            <a:pPr lvl="0">
              <a:spcBef>
                <a:spcPts val="0"/>
              </a:spcBef>
              <a:buClr>
                <a:schemeClr val="dk1"/>
              </a:buClr>
              <a:buFont typeface="Arial"/>
              <a:buNone/>
            </a:pPr>
            <a:endParaRPr sz="1700" dirty="0">
              <a:latin typeface="Verdana"/>
              <a:ea typeface="Verdana"/>
              <a:cs typeface="Verdana"/>
              <a:sym typeface="Verdana"/>
            </a:endParaRPr>
          </a:p>
          <a:p>
            <a:pPr lvl="0">
              <a:spcBef>
                <a:spcPts val="0"/>
              </a:spcBef>
              <a:buClr>
                <a:schemeClr val="dk1"/>
              </a:buClr>
              <a:buSzPct val="61111"/>
              <a:buFont typeface="Arial"/>
              <a:buNone/>
            </a:pPr>
            <a:r>
              <a:rPr lang="en-US" sz="1700" dirty="0">
                <a:latin typeface="Verdana"/>
                <a:ea typeface="Verdana"/>
                <a:cs typeface="Verdana"/>
                <a:sym typeface="Verdana"/>
              </a:rPr>
              <a:t>National Association of State Public Health Veterinarians website. Animals in public settings compendium, 2013. Available at: </a:t>
            </a:r>
            <a:r>
              <a:rPr lang="en-US" sz="1700" dirty="0">
                <a:latin typeface="Verdana"/>
                <a:ea typeface="Verdana"/>
                <a:cs typeface="Verdana"/>
                <a:sym typeface="Verdana"/>
                <a:hlinkClick r:id="rId5"/>
              </a:rPr>
              <a:t>http://</a:t>
            </a:r>
            <a:r>
              <a:rPr lang="en-US" sz="1700" dirty="0" smtClean="0">
                <a:latin typeface="Verdana"/>
                <a:ea typeface="Verdana"/>
                <a:cs typeface="Verdana"/>
                <a:sym typeface="Verdana"/>
                <a:hlinkClick r:id="rId5"/>
              </a:rPr>
              <a:t>nasphv.org/Documents/AnimalContactCompendium2013.pdf</a:t>
            </a:r>
            <a:r>
              <a:rPr lang="en-US" sz="1700" dirty="0" smtClean="0">
                <a:latin typeface="Verdana"/>
                <a:ea typeface="Verdana"/>
                <a:cs typeface="Verdana"/>
                <a:sym typeface="Verdana"/>
              </a:rPr>
              <a:t>.  </a:t>
            </a:r>
            <a:r>
              <a:rPr lang="en-US" sz="1700" dirty="0">
                <a:latin typeface="Verdana"/>
                <a:ea typeface="Verdana"/>
                <a:cs typeface="Verdana"/>
                <a:sym typeface="Verdana"/>
              </a:rPr>
              <a:t>Accessed Jul 14, 2016. </a:t>
            </a:r>
          </a:p>
          <a:p>
            <a:pPr lvl="0">
              <a:spcBef>
                <a:spcPts val="0"/>
              </a:spcBef>
              <a:buClr>
                <a:schemeClr val="dk1"/>
              </a:buClr>
              <a:buFont typeface="Arial"/>
              <a:buNone/>
            </a:pPr>
            <a:endParaRPr sz="1700" dirty="0">
              <a:latin typeface="Verdana"/>
              <a:ea typeface="Verdana"/>
              <a:cs typeface="Verdana"/>
              <a:sym typeface="Verdana"/>
            </a:endParaRPr>
          </a:p>
          <a:p>
            <a:pPr lvl="0">
              <a:spcBef>
                <a:spcPts val="0"/>
              </a:spcBef>
              <a:buClr>
                <a:schemeClr val="dk1"/>
              </a:buClr>
              <a:buSzPct val="61111"/>
              <a:buFont typeface="Arial"/>
              <a:buNone/>
            </a:pPr>
            <a:r>
              <a:rPr lang="en-US" sz="1700" dirty="0">
                <a:latin typeface="Verdana"/>
                <a:ea typeface="Verdana"/>
                <a:cs typeface="Verdana"/>
                <a:sym typeface="Verdana"/>
              </a:rPr>
              <a:t>National Association of State Public Health Veterinarians website. Measures to minimize influenza transmission at swine exhibitions, </a:t>
            </a:r>
            <a:r>
              <a:rPr lang="en-US" sz="1700" dirty="0" smtClean="0">
                <a:latin typeface="Verdana"/>
                <a:ea typeface="Verdana"/>
                <a:cs typeface="Verdana"/>
                <a:sym typeface="Verdana"/>
              </a:rPr>
              <a:t>2016.  </a:t>
            </a:r>
            <a:r>
              <a:rPr lang="en-US" sz="1700" dirty="0">
                <a:latin typeface="Verdana"/>
                <a:ea typeface="Verdana"/>
                <a:cs typeface="Verdana"/>
                <a:sym typeface="Verdana"/>
              </a:rPr>
              <a:t>Available at: </a:t>
            </a:r>
            <a:r>
              <a:rPr lang="en-US" sz="1700" dirty="0">
                <a:latin typeface="Verdana"/>
                <a:ea typeface="Verdana"/>
                <a:cs typeface="Verdana"/>
                <a:sym typeface="Verdana"/>
                <a:hlinkClick r:id="rId6"/>
              </a:rPr>
              <a:t>http://</a:t>
            </a:r>
            <a:r>
              <a:rPr lang="en-US" sz="1700" dirty="0" smtClean="0">
                <a:latin typeface="Verdana"/>
                <a:ea typeface="Verdana"/>
                <a:cs typeface="Verdana"/>
                <a:sym typeface="Verdana"/>
                <a:hlinkClick r:id="rId6"/>
              </a:rPr>
              <a:t>nasphv.org/Documents/Influenza_Transmission_at_Swine_Exhibitions_2016.pdf</a:t>
            </a:r>
            <a:r>
              <a:rPr lang="en-US" sz="1700" dirty="0" smtClean="0">
                <a:latin typeface="Verdana"/>
                <a:ea typeface="Verdana"/>
                <a:cs typeface="Verdana"/>
                <a:sym typeface="Verdana"/>
              </a:rPr>
              <a:t>.  </a:t>
            </a:r>
            <a:r>
              <a:rPr lang="en-US" sz="1700" dirty="0">
                <a:latin typeface="Verdana"/>
                <a:ea typeface="Verdana"/>
                <a:cs typeface="Verdana"/>
                <a:sym typeface="Verdana"/>
              </a:rPr>
              <a:t>Accessed </a:t>
            </a:r>
            <a:r>
              <a:rPr lang="en-US" sz="1700" dirty="0" smtClean="0">
                <a:latin typeface="Verdana"/>
                <a:ea typeface="Verdana"/>
                <a:cs typeface="Verdana"/>
                <a:sym typeface="Verdana"/>
              </a:rPr>
              <a:t>Jan </a:t>
            </a:r>
            <a:r>
              <a:rPr lang="en-US" sz="1700" dirty="0">
                <a:latin typeface="Verdana"/>
                <a:ea typeface="Verdana"/>
                <a:cs typeface="Verdana"/>
                <a:sym typeface="Verdana"/>
              </a:rPr>
              <a:t>14, </a:t>
            </a:r>
            <a:r>
              <a:rPr lang="en-US" sz="1700" dirty="0" smtClean="0">
                <a:latin typeface="Verdana"/>
                <a:ea typeface="Verdana"/>
                <a:cs typeface="Verdana"/>
                <a:sym typeface="Verdana"/>
              </a:rPr>
              <a:t>2017.</a:t>
            </a:r>
            <a:endParaRPr lang="en-US" sz="1700" dirty="0">
              <a:latin typeface="Verdana"/>
              <a:ea typeface="Verdana"/>
              <a:cs typeface="Verdana"/>
              <a:sym typeface="Verdana"/>
            </a:endParaRPr>
          </a:p>
          <a:p>
            <a:pPr lvl="0" rtl="0">
              <a:spcBef>
                <a:spcPts val="0"/>
              </a:spcBef>
              <a:buNone/>
            </a:pPr>
            <a:endParaRPr sz="1700" dirty="0">
              <a:latin typeface="Verdana"/>
              <a:ea typeface="Verdana"/>
              <a:cs typeface="Verdana"/>
              <a:sym typeface="Verdana"/>
            </a:endParaRPr>
          </a:p>
          <a:p>
            <a:pPr lvl="0" rtl="0">
              <a:spcBef>
                <a:spcPts val="0"/>
              </a:spcBef>
              <a:buNone/>
            </a:pPr>
            <a:endParaRPr sz="1700" dirty="0">
              <a:latin typeface="Verdana"/>
              <a:ea typeface="Verdana"/>
              <a:cs typeface="Verdana"/>
              <a:sym typeface="Verdana"/>
            </a:endParaRPr>
          </a:p>
          <a:p>
            <a:pPr lvl="0" rtl="0">
              <a:spcBef>
                <a:spcPts val="0"/>
              </a:spcBef>
              <a:buNone/>
            </a:pPr>
            <a:endParaRPr sz="1700" dirty="0">
              <a:latin typeface="Verdana"/>
              <a:ea typeface="Verdana"/>
              <a:cs typeface="Verdana"/>
              <a:sym typeface="Verdana"/>
            </a:endParaRPr>
          </a:p>
          <a:p>
            <a:pPr lvl="0" rtl="0">
              <a:spcBef>
                <a:spcPts val="0"/>
              </a:spcBef>
              <a:buNone/>
            </a:pPr>
            <a:endParaRPr sz="1700" dirty="0">
              <a:latin typeface="Verdana"/>
              <a:ea typeface="Verdana"/>
              <a:cs typeface="Verdana"/>
              <a:sym typeface="Verdana"/>
            </a:endParaRPr>
          </a:p>
          <a:p>
            <a:pPr lvl="0" rtl="0">
              <a:spcBef>
                <a:spcPts val="0"/>
              </a:spcBef>
              <a:buNone/>
            </a:pPr>
            <a:endParaRPr sz="1700" dirty="0">
              <a:latin typeface="Verdana"/>
              <a:ea typeface="Verdana"/>
              <a:cs typeface="Verdana"/>
              <a:sym typeface="Verdana"/>
            </a:endParaRPr>
          </a:p>
        </p:txBody>
      </p:sp>
      <p:sp>
        <p:nvSpPr>
          <p:cNvPr id="218" name="Shape 218"/>
          <p:cNvSpPr txBox="1"/>
          <p:nvPr/>
        </p:nvSpPr>
        <p:spPr>
          <a:xfrm>
            <a:off x="0" y="544857"/>
            <a:ext cx="9144000" cy="708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a:solidFill>
                  <a:srgbClr val="000000"/>
                </a:solidFill>
                <a:latin typeface="Verdana"/>
                <a:ea typeface="Verdana"/>
                <a:cs typeface="Verdana"/>
                <a:sym typeface="Verdana"/>
              </a:rPr>
              <a:t>References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0" y="0"/>
            <a:ext cx="9144000" cy="3429000"/>
          </a:xfrm>
          <a:prstGeom prst="rect">
            <a:avLst/>
          </a:prstGeom>
          <a:solidFill>
            <a:srgbClr val="0054A6"/>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89" name="Shape 89"/>
          <p:cNvSpPr/>
          <p:nvPr/>
        </p:nvSpPr>
        <p:spPr>
          <a:xfrm>
            <a:off x="0" y="3428998"/>
            <a:ext cx="9144000" cy="3435439"/>
          </a:xfrm>
          <a:prstGeom prst="rect">
            <a:avLst/>
          </a:prstGeom>
          <a:solidFill>
            <a:schemeClr val="bg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0" name="Shape 90"/>
          <p:cNvSpPr txBox="1"/>
          <p:nvPr/>
        </p:nvSpPr>
        <p:spPr>
          <a:xfrm>
            <a:off x="1421250" y="1253100"/>
            <a:ext cx="6301500" cy="2175900"/>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US" sz="4400" b="0" i="0" u="none" strike="noStrike" cap="none">
                <a:solidFill>
                  <a:schemeClr val="dk1"/>
                </a:solidFill>
                <a:latin typeface="Verdana"/>
                <a:ea typeface="Verdana"/>
                <a:cs typeface="Verdana"/>
                <a:sym typeface="Verdana"/>
              </a:rPr>
              <a:t>Influenza A Virus of Swine Origin (H3N2v) Outbreak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87995"/>
            <a:ext cx="3439886" cy="21764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428" y="4567779"/>
            <a:ext cx="3755571" cy="22902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6" name="Shape 96"/>
          <p:cNvSpPr txBox="1"/>
          <p:nvPr/>
        </p:nvSpPr>
        <p:spPr>
          <a:xfrm>
            <a:off x="304800"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Learning Objectives</a:t>
            </a:r>
          </a:p>
        </p:txBody>
      </p:sp>
      <p:sp>
        <p:nvSpPr>
          <p:cNvPr id="97" name="Shape 97"/>
          <p:cNvSpPr txBox="1"/>
          <p:nvPr/>
        </p:nvSpPr>
        <p:spPr>
          <a:xfrm>
            <a:off x="483525" y="1515225"/>
            <a:ext cx="8249400" cy="2800800"/>
          </a:xfrm>
          <a:prstGeom prst="rect">
            <a:avLst/>
          </a:prstGeom>
          <a:noFill/>
          <a:ln>
            <a:noFill/>
          </a:ln>
        </p:spPr>
        <p:txBody>
          <a:bodyPr lIns="91425" tIns="45700" rIns="91425" bIns="45700" anchor="t" anchorCtr="0">
            <a:noAutofit/>
          </a:bodyPr>
          <a:lstStyle/>
          <a:p>
            <a:pPr marL="457200" marR="0" lvl="0" indent="-463550" algn="l" rtl="0">
              <a:spcBef>
                <a:spcPts val="0"/>
              </a:spcBef>
              <a:buClr>
                <a:schemeClr val="dk1"/>
              </a:buClr>
              <a:buSzPct val="100000"/>
              <a:buFont typeface="Verdana"/>
              <a:buAutoNum type="arabicPeriod"/>
            </a:pPr>
            <a:r>
              <a:rPr lang="en-US" sz="2300" b="0" i="0" u="none" strike="noStrike" cap="none" dirty="0">
                <a:solidFill>
                  <a:schemeClr val="dk1"/>
                </a:solidFill>
                <a:latin typeface="Verdana"/>
                <a:ea typeface="Verdana"/>
                <a:cs typeface="Verdana"/>
                <a:sym typeface="Verdana"/>
              </a:rPr>
              <a:t>Describe influenza A viruses of swine and how they can be transmitted among animals and to humans.</a:t>
            </a:r>
          </a:p>
          <a:p>
            <a:pPr marL="457200" marR="0" lvl="0" indent="-463550" algn="l" rtl="0">
              <a:spcBef>
                <a:spcPts val="0"/>
              </a:spcBef>
              <a:buClr>
                <a:schemeClr val="dk1"/>
              </a:buClr>
              <a:buSzPct val="100000"/>
              <a:buFont typeface="Verdana"/>
              <a:buAutoNum type="arabicPeriod"/>
            </a:pPr>
            <a:r>
              <a:rPr lang="en-US" sz="2300" b="0" i="0" u="none" strike="noStrike" cap="none" dirty="0">
                <a:solidFill>
                  <a:schemeClr val="dk1"/>
                </a:solidFill>
                <a:latin typeface="Verdana"/>
                <a:ea typeface="Verdana"/>
                <a:cs typeface="Verdana"/>
                <a:sym typeface="Verdana"/>
              </a:rPr>
              <a:t>Explain measures to protect swine from </a:t>
            </a:r>
            <a:r>
              <a:rPr lang="en-US" sz="2300" b="0" i="0" u="none" strike="noStrike" cap="none" dirty="0" smtClean="0">
                <a:solidFill>
                  <a:schemeClr val="dk1"/>
                </a:solidFill>
                <a:latin typeface="Verdana"/>
                <a:ea typeface="Verdana"/>
                <a:cs typeface="Verdana"/>
                <a:sym typeface="Verdana"/>
              </a:rPr>
              <a:t>infection with influenza viruses.</a:t>
            </a:r>
            <a:endParaRPr lang="en-US" sz="2300" b="0" i="0" u="none" strike="noStrike" cap="none" dirty="0">
              <a:solidFill>
                <a:schemeClr val="dk1"/>
              </a:solidFill>
              <a:latin typeface="Verdana"/>
              <a:ea typeface="Verdana"/>
              <a:cs typeface="Verdana"/>
              <a:sym typeface="Verdana"/>
            </a:endParaRPr>
          </a:p>
          <a:p>
            <a:pPr marL="457200" marR="0" lvl="0" indent="-463550" algn="l" rtl="0">
              <a:spcBef>
                <a:spcPts val="0"/>
              </a:spcBef>
              <a:buClr>
                <a:schemeClr val="dk1"/>
              </a:buClr>
              <a:buSzPct val="100000"/>
              <a:buFont typeface="Verdana"/>
              <a:buAutoNum type="arabicPeriod"/>
            </a:pPr>
            <a:r>
              <a:rPr lang="en-US" sz="2300" b="0" i="0" u="none" strike="noStrike" cap="none" dirty="0">
                <a:solidFill>
                  <a:schemeClr val="dk1"/>
                </a:solidFill>
                <a:latin typeface="Verdana"/>
                <a:ea typeface="Verdana"/>
                <a:cs typeface="Verdana"/>
                <a:sym typeface="Verdana"/>
              </a:rPr>
              <a:t>Identify the public health impacts of </a:t>
            </a:r>
            <a:r>
              <a:rPr lang="en-US" sz="2300" dirty="0">
                <a:solidFill>
                  <a:schemeClr val="dk1"/>
                </a:solidFill>
                <a:latin typeface="Verdana"/>
                <a:ea typeface="Verdana"/>
                <a:cs typeface="Verdana"/>
                <a:sym typeface="Verdana"/>
              </a:rPr>
              <a:t>the </a:t>
            </a:r>
            <a:r>
              <a:rPr lang="en-US" sz="2300" b="0" i="0" u="none" strike="noStrike" cap="none" dirty="0">
                <a:solidFill>
                  <a:schemeClr val="dk1"/>
                </a:solidFill>
                <a:latin typeface="Verdana"/>
                <a:ea typeface="Verdana"/>
                <a:cs typeface="Verdana"/>
                <a:sym typeface="Verdana"/>
              </a:rPr>
              <a:t>H3N2v virus outbreak.</a:t>
            </a:r>
          </a:p>
          <a:p>
            <a:pPr marL="457200" marR="0" lvl="0" indent="-463550" algn="l" rtl="0">
              <a:spcBef>
                <a:spcPts val="0"/>
              </a:spcBef>
              <a:buClr>
                <a:schemeClr val="dk1"/>
              </a:buClr>
              <a:buSzPct val="100000"/>
              <a:buFont typeface="Verdana"/>
              <a:buAutoNum type="arabicPeriod"/>
            </a:pPr>
            <a:r>
              <a:rPr lang="en-US" sz="2300" b="0" i="0" u="none" strike="noStrike" cap="none" dirty="0">
                <a:solidFill>
                  <a:schemeClr val="dk1"/>
                </a:solidFill>
                <a:latin typeface="Verdana"/>
                <a:ea typeface="Verdana"/>
                <a:cs typeface="Verdana"/>
                <a:sym typeface="Verdana"/>
              </a:rPr>
              <a:t>Identify those persons most at risk for </a:t>
            </a:r>
            <a:r>
              <a:rPr lang="en-US" sz="2300" b="0" i="0" u="none" strike="noStrike" cap="none" dirty="0" smtClean="0">
                <a:solidFill>
                  <a:schemeClr val="dk1"/>
                </a:solidFill>
                <a:latin typeface="Verdana"/>
                <a:ea typeface="Verdana"/>
                <a:cs typeface="Verdana"/>
                <a:sym typeface="Verdana"/>
              </a:rPr>
              <a:t>being infected with swine influenza A viruses and those with the highest risk of complications.</a:t>
            </a:r>
            <a:endParaRPr lang="en-US" sz="2300" b="0" i="0" u="none" strike="noStrike" cap="none" dirty="0">
              <a:solidFill>
                <a:schemeClr val="dk1"/>
              </a:solidFill>
              <a:latin typeface="Verdana"/>
              <a:ea typeface="Verdana"/>
              <a:cs typeface="Verdana"/>
              <a:sym typeface="Verdana"/>
            </a:endParaRPr>
          </a:p>
          <a:p>
            <a:pPr marL="457200" marR="0" lvl="0" indent="-463550" algn="l" rtl="0">
              <a:spcBef>
                <a:spcPts val="0"/>
              </a:spcBef>
              <a:buClr>
                <a:schemeClr val="dk1"/>
              </a:buClr>
              <a:buSzPct val="100000"/>
              <a:buFont typeface="Verdana"/>
              <a:buAutoNum type="arabicPeriod"/>
            </a:pPr>
            <a:r>
              <a:rPr lang="en-US" sz="2300" b="0" i="0" u="none" strike="noStrike" cap="none" dirty="0">
                <a:solidFill>
                  <a:schemeClr val="dk1"/>
                </a:solidFill>
                <a:latin typeface="Verdana"/>
                <a:ea typeface="Verdana"/>
                <a:cs typeface="Verdana"/>
                <a:sym typeface="Verdana"/>
              </a:rPr>
              <a:t>Explain the measures humans can take to protect themselves from influenza A viruses </a:t>
            </a:r>
            <a:r>
              <a:rPr lang="en-US" sz="2300" b="0" i="0" u="none" strike="noStrike" cap="none" dirty="0" smtClean="0">
                <a:solidFill>
                  <a:schemeClr val="dk1"/>
                </a:solidFill>
                <a:latin typeface="Verdana"/>
                <a:ea typeface="Verdana"/>
                <a:cs typeface="Verdana"/>
                <a:sym typeface="Verdana"/>
              </a:rPr>
              <a:t/>
            </a:r>
            <a:br>
              <a:rPr lang="en-US" sz="2300" b="0" i="0" u="none" strike="noStrike" cap="none" dirty="0" smtClean="0">
                <a:solidFill>
                  <a:schemeClr val="dk1"/>
                </a:solidFill>
                <a:latin typeface="Verdana"/>
                <a:ea typeface="Verdana"/>
                <a:cs typeface="Verdana"/>
                <a:sym typeface="Verdana"/>
              </a:rPr>
            </a:br>
            <a:r>
              <a:rPr lang="en-US" sz="2300" b="0" i="0" u="none" strike="noStrike" cap="none" dirty="0" smtClean="0">
                <a:solidFill>
                  <a:schemeClr val="dk1"/>
                </a:solidFill>
                <a:latin typeface="Verdana"/>
                <a:ea typeface="Verdana"/>
                <a:cs typeface="Verdana"/>
                <a:sym typeface="Verdana"/>
              </a:rPr>
              <a:t>of </a:t>
            </a:r>
            <a:r>
              <a:rPr lang="en-US" sz="2300" b="0" i="0" u="none" strike="noStrike" cap="none" dirty="0">
                <a:solidFill>
                  <a:schemeClr val="dk1"/>
                </a:solidFill>
                <a:latin typeface="Verdana"/>
                <a:ea typeface="Verdana"/>
                <a:cs typeface="Verdana"/>
                <a:sym typeface="Verdana"/>
              </a:rPr>
              <a:t>swine when on farms or </a:t>
            </a:r>
            <a:r>
              <a:rPr lang="en-US" sz="2300" b="0" i="0" u="none" strike="noStrike" cap="none" dirty="0" smtClean="0">
                <a:solidFill>
                  <a:schemeClr val="dk1"/>
                </a:solidFill>
                <a:latin typeface="Verdana"/>
                <a:ea typeface="Verdana"/>
                <a:cs typeface="Verdana"/>
                <a:sym typeface="Verdana"/>
              </a:rPr>
              <a:t/>
            </a:r>
            <a:br>
              <a:rPr lang="en-US" sz="2300" b="0" i="0" u="none" strike="noStrike" cap="none" dirty="0" smtClean="0">
                <a:solidFill>
                  <a:schemeClr val="dk1"/>
                </a:solidFill>
                <a:latin typeface="Verdana"/>
                <a:ea typeface="Verdana"/>
                <a:cs typeface="Verdana"/>
                <a:sym typeface="Verdana"/>
              </a:rPr>
            </a:br>
            <a:r>
              <a:rPr lang="en-US" sz="2300" b="0" i="0" u="none" strike="noStrike" cap="none" dirty="0" smtClean="0">
                <a:solidFill>
                  <a:schemeClr val="dk1"/>
                </a:solidFill>
                <a:latin typeface="Verdana"/>
                <a:ea typeface="Verdana"/>
                <a:cs typeface="Verdana"/>
                <a:sym typeface="Verdana"/>
              </a:rPr>
              <a:t>attending </a:t>
            </a:r>
            <a:r>
              <a:rPr lang="en-US" sz="2300" b="0" i="0" u="none" strike="noStrike" cap="none" dirty="0">
                <a:solidFill>
                  <a:schemeClr val="dk1"/>
                </a:solidFill>
                <a:latin typeface="Verdana"/>
                <a:ea typeface="Verdana"/>
                <a:cs typeface="Verdana"/>
                <a:sym typeface="Verdana"/>
              </a:rPr>
              <a:t>animal exhibitions.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046" y="5213131"/>
            <a:ext cx="2755880" cy="13986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04" name="Shape 104"/>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900" b="0" i="0" u="none" strike="noStrike" cap="none">
                <a:solidFill>
                  <a:schemeClr val="dk1"/>
                </a:solidFill>
                <a:latin typeface="Verdana"/>
                <a:ea typeface="Verdana"/>
                <a:cs typeface="Verdana"/>
                <a:sym typeface="Verdana"/>
              </a:rPr>
              <a:t>Influenza A Virus of Swine Origin</a:t>
            </a:r>
          </a:p>
        </p:txBody>
      </p:sp>
      <p:sp>
        <p:nvSpPr>
          <p:cNvPr id="105" name="Shape 105"/>
          <p:cNvSpPr txBox="1"/>
          <p:nvPr/>
        </p:nvSpPr>
        <p:spPr>
          <a:xfrm>
            <a:off x="752237" y="1666625"/>
            <a:ext cx="7627800" cy="21423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Species commonly affected: </a:t>
            </a:r>
            <a:r>
              <a:rPr lang="en-US" sz="2400" b="0" i="0" u="none" strike="noStrike" cap="none" dirty="0" smtClean="0">
                <a:solidFill>
                  <a:schemeClr val="dk1"/>
                </a:solidFill>
                <a:latin typeface="Verdana"/>
                <a:ea typeface="Verdana"/>
                <a:cs typeface="Verdana"/>
                <a:sym typeface="Verdana"/>
              </a:rPr>
              <a:t>pigs</a:t>
            </a:r>
            <a:r>
              <a:rPr lang="en-US" sz="2400" b="0" i="0" u="none" strike="noStrike" cap="none" dirty="0">
                <a:solidFill>
                  <a:schemeClr val="dk1"/>
                </a:solidFill>
                <a:latin typeface="Verdana"/>
                <a:ea typeface="Verdana"/>
                <a:cs typeface="Verdana"/>
                <a:sym typeface="Verdana"/>
              </a:rPr>
              <a:t>, turkeys, mink, ferrets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Spread by aerosol and contact with nasal discharge, either directly or on fomites</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Seasonal influenza viruses c</a:t>
            </a:r>
            <a:r>
              <a:rPr lang="en-US" sz="2400" b="0" i="0" u="none" strike="noStrike" cap="none" dirty="0" smtClean="0">
                <a:solidFill>
                  <a:schemeClr val="dk1"/>
                </a:solidFill>
                <a:latin typeface="Verdana"/>
                <a:ea typeface="Verdana"/>
                <a:cs typeface="Verdana"/>
                <a:sym typeface="Verdana"/>
              </a:rPr>
              <a:t>an </a:t>
            </a:r>
            <a:r>
              <a:rPr lang="en-US" sz="2400" b="0" i="0" u="none" strike="noStrike" cap="none" dirty="0">
                <a:solidFill>
                  <a:schemeClr val="dk1"/>
                </a:solidFill>
                <a:latin typeface="Verdana"/>
                <a:ea typeface="Verdana"/>
                <a:cs typeface="Verdana"/>
                <a:sym typeface="Verdana"/>
              </a:rPr>
              <a:t>be spread from humans to pigs</a:t>
            </a:r>
          </a:p>
        </p:txBody>
      </p:sp>
      <p:pic>
        <p:nvPicPr>
          <p:cNvPr id="106" name="Shape 106"/>
          <p:cNvPicPr preferRelativeResize="0"/>
          <p:nvPr/>
        </p:nvPicPr>
        <p:blipFill>
          <a:blip r:embed="rId3">
            <a:alphaModFix/>
          </a:blip>
          <a:stretch>
            <a:fillRect/>
          </a:stretch>
        </p:blipFill>
        <p:spPr>
          <a:xfrm>
            <a:off x="2679773" y="3953295"/>
            <a:ext cx="3772726" cy="2514149"/>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p:nvPr/>
        </p:nvSpPr>
        <p:spPr>
          <a:xfrm>
            <a:off x="304800" y="304800"/>
            <a:ext cx="8522700" cy="6306900"/>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3" name="Shape 113"/>
          <p:cNvSpPr txBox="1"/>
          <p:nvPr/>
        </p:nvSpPr>
        <p:spPr>
          <a:xfrm>
            <a:off x="304798" y="603504"/>
            <a:ext cx="8522700" cy="708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900" b="0" i="0" u="none" strike="noStrike" cap="none">
                <a:solidFill>
                  <a:schemeClr val="dk1"/>
                </a:solidFill>
                <a:latin typeface="Verdana"/>
                <a:ea typeface="Verdana"/>
                <a:cs typeface="Verdana"/>
                <a:sym typeface="Verdana"/>
              </a:rPr>
              <a:t>Influenza A Virus of Swine Origin</a:t>
            </a:r>
          </a:p>
        </p:txBody>
      </p:sp>
      <p:sp>
        <p:nvSpPr>
          <p:cNvPr id="114" name="Shape 114"/>
          <p:cNvSpPr txBox="1"/>
          <p:nvPr/>
        </p:nvSpPr>
        <p:spPr>
          <a:xfrm>
            <a:off x="2671650" y="1677000"/>
            <a:ext cx="3800700" cy="3504000"/>
          </a:xfrm>
          <a:prstGeom prst="rect">
            <a:avLst/>
          </a:prstGeom>
          <a:noFill/>
          <a:ln>
            <a:noFill/>
          </a:ln>
        </p:spPr>
        <p:txBody>
          <a:bodyPr lIns="91425" tIns="45700" rIns="91425" bIns="45700" anchor="t" anchorCtr="0">
            <a:noAutofit/>
          </a:bodyPr>
          <a:lstStyle/>
          <a:p>
            <a:pPr marR="0" lvl="0" algn="l" rtl="0">
              <a:spcBef>
                <a:spcPts val="0"/>
              </a:spcBef>
              <a:buNone/>
            </a:pPr>
            <a:r>
              <a:rPr lang="en-US" sz="2400" b="0" i="0" u="none" strike="noStrike" cap="none">
                <a:solidFill>
                  <a:schemeClr val="dk1"/>
                </a:solidFill>
                <a:latin typeface="Verdana"/>
                <a:ea typeface="Verdana"/>
                <a:cs typeface="Verdana"/>
                <a:sym typeface="Verdana"/>
              </a:rPr>
              <a:t>Clinical signs in pigs</a:t>
            </a:r>
          </a:p>
          <a:p>
            <a:pPr marL="742950" marR="0" lvl="1"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Fever</a:t>
            </a:r>
          </a:p>
          <a:p>
            <a:pPr marL="742950" marR="0" lvl="1"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Tiredness</a:t>
            </a:r>
          </a:p>
          <a:p>
            <a:pPr marL="742950" marR="0" lvl="1"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Lack of appetite</a:t>
            </a:r>
          </a:p>
          <a:p>
            <a:pPr marL="742950" marR="0" lvl="1"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Weight loss</a:t>
            </a:r>
          </a:p>
          <a:p>
            <a:pPr marL="742950" marR="0" lvl="1"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Coughing</a:t>
            </a:r>
          </a:p>
          <a:p>
            <a:pPr marL="742950" marR="0" lvl="1"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Sneezing</a:t>
            </a:r>
          </a:p>
          <a:p>
            <a:pPr marL="742950" marR="0" lvl="1"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Nasal discharge</a:t>
            </a:r>
          </a:p>
          <a:p>
            <a:pPr marL="742950" marR="0" lvl="1"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Labored breathing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21" name="Shape 121"/>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a:solidFill>
                  <a:schemeClr val="dk1"/>
                </a:solidFill>
                <a:latin typeface="Verdana"/>
                <a:ea typeface="Verdana"/>
                <a:cs typeface="Verdana"/>
                <a:sym typeface="Verdana"/>
              </a:rPr>
              <a:t>IAV-S in </a:t>
            </a:r>
            <a:r>
              <a:rPr lang="en-US" sz="4000" b="0" i="0" u="none" strike="noStrike" cap="none" dirty="0" smtClean="0">
                <a:solidFill>
                  <a:schemeClr val="dk1"/>
                </a:solidFill>
                <a:latin typeface="Verdana"/>
                <a:ea typeface="Verdana"/>
                <a:cs typeface="Verdana"/>
                <a:sym typeface="Verdana"/>
              </a:rPr>
              <a:t>People</a:t>
            </a:r>
            <a:endParaRPr lang="en-US" sz="4000" b="0" i="0" u="none" strike="noStrike" cap="none" dirty="0">
              <a:solidFill>
                <a:schemeClr val="dk1"/>
              </a:solidFill>
              <a:latin typeface="Verdana"/>
              <a:ea typeface="Verdana"/>
              <a:cs typeface="Verdana"/>
              <a:sym typeface="Verdana"/>
            </a:endParaRPr>
          </a:p>
        </p:txBody>
      </p:sp>
      <p:sp>
        <p:nvSpPr>
          <p:cNvPr id="122" name="Shape 122"/>
          <p:cNvSpPr txBox="1"/>
          <p:nvPr/>
        </p:nvSpPr>
        <p:spPr>
          <a:xfrm>
            <a:off x="394700" y="1610100"/>
            <a:ext cx="8308800" cy="34164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Clinical signs in humans include flu-like symptoms such as fever, cough, sore throat, runny nose, muscle aches, headache, and tiredness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Influenza viruses normally found in pigs are called “variant” viruses when they are found in people</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H3N2v</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Spread from pigs to humans by </a:t>
            </a:r>
            <a:r>
              <a:rPr lang="en-US" sz="2400" b="0" i="0" u="none" strike="noStrike" cap="none" dirty="0" smtClean="0">
                <a:solidFill>
                  <a:schemeClr val="dk1"/>
                </a:solidFill>
                <a:latin typeface="Verdana"/>
                <a:ea typeface="Verdana"/>
                <a:cs typeface="Verdana"/>
                <a:sym typeface="Verdana"/>
              </a:rPr>
              <a:t>aerosol/droplet </a:t>
            </a:r>
            <a:r>
              <a:rPr lang="en-US" sz="2400" b="0" i="0" u="none" strike="noStrike" cap="none" dirty="0">
                <a:solidFill>
                  <a:schemeClr val="dk1"/>
                </a:solidFill>
                <a:latin typeface="Verdana"/>
                <a:ea typeface="Verdana"/>
                <a:cs typeface="Verdana"/>
                <a:sym typeface="Verdana"/>
              </a:rPr>
              <a:t>transmission when </a:t>
            </a:r>
            <a:r>
              <a:rPr lang="en-US" sz="2400" b="0" i="0" u="none" strike="noStrike" cap="none" dirty="0" smtClean="0">
                <a:solidFill>
                  <a:schemeClr val="dk1"/>
                </a:solidFill>
                <a:latin typeface="Verdana"/>
                <a:ea typeface="Verdana"/>
                <a:cs typeface="Verdana"/>
                <a:sym typeface="Verdana"/>
              </a:rPr>
              <a:t>people </a:t>
            </a:r>
            <a:r>
              <a:rPr lang="en-US" sz="2400" b="0" i="0" u="none" strike="noStrike" cap="none" dirty="0">
                <a:solidFill>
                  <a:schemeClr val="dk1"/>
                </a:solidFill>
                <a:latin typeface="Verdana"/>
                <a:ea typeface="Verdana"/>
                <a:cs typeface="Verdana"/>
                <a:sym typeface="Verdana"/>
              </a:rPr>
              <a:t>are in close contact with pigs</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Fomite transmission is also possible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128" name="Shape 128"/>
          <p:cNvSpPr txBox="1"/>
          <p:nvPr/>
        </p:nvSpPr>
        <p:spPr>
          <a:xfrm>
            <a:off x="767862" y="497996"/>
            <a:ext cx="7596551"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smtClean="0">
                <a:solidFill>
                  <a:schemeClr val="dk1"/>
                </a:solidFill>
                <a:latin typeface="Verdana"/>
                <a:ea typeface="Verdana"/>
                <a:cs typeface="Verdana"/>
                <a:sym typeface="Verdana"/>
              </a:rPr>
              <a:t>H3N2v Cases—</a:t>
            </a:r>
            <a:br>
              <a:rPr lang="en-US" sz="4000" b="0" i="0" u="none" strike="noStrike" cap="none" dirty="0" smtClean="0">
                <a:solidFill>
                  <a:schemeClr val="dk1"/>
                </a:solidFill>
                <a:latin typeface="Verdana"/>
                <a:ea typeface="Verdana"/>
                <a:cs typeface="Verdana"/>
                <a:sym typeface="Verdana"/>
              </a:rPr>
            </a:br>
            <a:r>
              <a:rPr lang="en-US" sz="4000" b="0" i="0" u="none" strike="noStrike" cap="none" dirty="0" smtClean="0">
                <a:solidFill>
                  <a:schemeClr val="dk1"/>
                </a:solidFill>
                <a:latin typeface="Verdana"/>
                <a:ea typeface="Verdana"/>
                <a:cs typeface="Verdana"/>
                <a:sym typeface="Verdana"/>
              </a:rPr>
              <a:t>United States, 2011–2017</a:t>
            </a:r>
            <a:endParaRPr lang="en-US" sz="4000" b="0" i="0" u="none" strike="noStrike" cap="none" dirty="0">
              <a:solidFill>
                <a:schemeClr val="dk1"/>
              </a:solidFill>
              <a:latin typeface="Verdana"/>
              <a:ea typeface="Verdana"/>
              <a:cs typeface="Verdana"/>
              <a:sym typeface="Verdana"/>
            </a:endParaRPr>
          </a:p>
        </p:txBody>
      </p:sp>
      <p:pic>
        <p:nvPicPr>
          <p:cNvPr id="3" name="Picture 2"/>
          <p:cNvPicPr>
            <a:picLocks noChangeAspect="1"/>
          </p:cNvPicPr>
          <p:nvPr/>
        </p:nvPicPr>
        <p:blipFill>
          <a:blip r:embed="rId3"/>
          <a:stretch>
            <a:fillRect/>
          </a:stretch>
        </p:blipFill>
        <p:spPr>
          <a:xfrm>
            <a:off x="1317172" y="1975550"/>
            <a:ext cx="6509657" cy="45688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35" name="Shape 135"/>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H3N2v Cases in 2012</a:t>
            </a:r>
          </a:p>
        </p:txBody>
      </p:sp>
      <p:sp>
        <p:nvSpPr>
          <p:cNvPr id="136" name="Shape 136"/>
          <p:cNvSpPr txBox="1"/>
          <p:nvPr/>
        </p:nvSpPr>
        <p:spPr>
          <a:xfrm>
            <a:off x="939737" y="2277725"/>
            <a:ext cx="7252800" cy="1200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Verdana"/>
                <a:ea typeface="Verdana"/>
                <a:cs typeface="Verdana"/>
                <a:sym typeface="Verdana"/>
              </a:rPr>
              <a:t>Median Age of Humans Infected: </a:t>
            </a:r>
            <a:r>
              <a:rPr lang="en-US" sz="2400" b="1" i="0" u="none" strike="noStrike" cap="none">
                <a:solidFill>
                  <a:schemeClr val="dk1"/>
                </a:solidFill>
                <a:latin typeface="Verdana"/>
                <a:ea typeface="Verdana"/>
                <a:cs typeface="Verdana"/>
                <a:sym typeface="Verdana"/>
              </a:rPr>
              <a:t>7 years</a:t>
            </a:r>
          </a:p>
          <a:p>
            <a:pPr marL="0" marR="0" lvl="0" indent="0" algn="l" rtl="0">
              <a:spcBef>
                <a:spcPts val="0"/>
              </a:spcBef>
              <a:buSzPct val="25000"/>
              <a:buNone/>
            </a:pPr>
            <a:r>
              <a:rPr lang="en-US" sz="2400">
                <a:solidFill>
                  <a:schemeClr val="dk1"/>
                </a:solidFill>
                <a:latin typeface="Verdana"/>
                <a:ea typeface="Verdana"/>
                <a:cs typeface="Verdana"/>
                <a:sym typeface="Verdana"/>
              </a:rPr>
              <a:t>Median Age of Hospitalized Humans: </a:t>
            </a:r>
            <a:r>
              <a:rPr lang="en-US" sz="2400" b="1">
                <a:solidFill>
                  <a:schemeClr val="dk1"/>
                </a:solidFill>
                <a:latin typeface="Verdana"/>
                <a:ea typeface="Verdana"/>
                <a:cs typeface="Verdana"/>
                <a:sym typeface="Verdana"/>
              </a:rPr>
              <a:t>5 years</a:t>
            </a:r>
          </a:p>
          <a:p>
            <a:pPr marL="0" marR="0" lvl="0" indent="0" algn="l" rtl="0">
              <a:spcBef>
                <a:spcPts val="0"/>
              </a:spcBef>
              <a:buSzPct val="25000"/>
              <a:buNone/>
            </a:pPr>
            <a:r>
              <a:rPr lang="en-US" sz="2400">
                <a:solidFill>
                  <a:schemeClr val="dk1"/>
                </a:solidFill>
                <a:latin typeface="Verdana"/>
                <a:ea typeface="Verdana"/>
                <a:cs typeface="Verdana"/>
                <a:sym typeface="Verdana"/>
              </a:rPr>
              <a:t>Number of Deaths: </a:t>
            </a:r>
            <a:r>
              <a:rPr lang="en-US" sz="2400" b="1">
                <a:solidFill>
                  <a:schemeClr val="dk1"/>
                </a:solidFill>
                <a:latin typeface="Verdana"/>
                <a:ea typeface="Verdana"/>
                <a:cs typeface="Verdana"/>
                <a:sym typeface="Verdana"/>
              </a:rPr>
              <a:t>1</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2048</Words>
  <Application>Microsoft Office PowerPoint</Application>
  <PresentationFormat>On-screen Show (4:3)</PresentationFormat>
  <Paragraphs>154</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Articulate Light</vt:lpstr>
      <vt:lpstr>Calibri</vt:lpstr>
      <vt:lpstr>Microsoft Sans Serif</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Obbink, Kristen K [CFSPH]</dc:creator>
  <cp:lastModifiedBy>Canon, Abbey J [CFSPH]</cp:lastModifiedBy>
  <cp:revision>21</cp:revision>
  <dcterms:modified xsi:type="dcterms:W3CDTF">2018-08-10T15:43:41Z</dcterms:modified>
</cp:coreProperties>
</file>