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4"/>
  </p:notesMasterIdLst>
  <p:sldIdLst>
    <p:sldId id="287" r:id="rId3"/>
    <p:sldId id="288" r:id="rId4"/>
    <p:sldId id="256" r:id="rId5"/>
    <p:sldId id="257" r:id="rId6"/>
    <p:sldId id="285" r:id="rId7"/>
    <p:sldId id="258" r:id="rId8"/>
    <p:sldId id="259" r:id="rId9"/>
    <p:sldId id="260" r:id="rId10"/>
    <p:sldId id="261" r:id="rId11"/>
    <p:sldId id="262" r:id="rId12"/>
    <p:sldId id="263" r:id="rId13"/>
    <p:sldId id="264" r:id="rId14"/>
    <p:sldId id="265" r:id="rId15"/>
    <p:sldId id="266" r:id="rId16"/>
    <p:sldId id="268" r:id="rId17"/>
    <p:sldId id="267" r:id="rId18"/>
    <p:sldId id="269" r:id="rId19"/>
    <p:sldId id="270" r:id="rId20"/>
    <p:sldId id="271" r:id="rId21"/>
    <p:sldId id="272" r:id="rId22"/>
    <p:sldId id="273" r:id="rId23"/>
    <p:sldId id="274" r:id="rId24"/>
    <p:sldId id="275" r:id="rId25"/>
    <p:sldId id="276" r:id="rId26"/>
    <p:sldId id="278" r:id="rId27"/>
    <p:sldId id="279" r:id="rId28"/>
    <p:sldId id="280" r:id="rId29"/>
    <p:sldId id="281" r:id="rId30"/>
    <p:sldId id="282" r:id="rId31"/>
    <p:sldId id="283" r:id="rId32"/>
    <p:sldId id="284"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HByIjlBwLpKYe5nrbDtgHQ==" hashData="n2lXWQegONxmZtft5bOy22dBWJ6kRQrwhCBAmSfkAmo4LfB8/UOeHyL8sHt6mwkVJDSTrmVMf+55+OiSBayIc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02" autoAdjust="0"/>
  </p:normalViewPr>
  <p:slideViewPr>
    <p:cSldViewPr snapToGrid="0">
      <p:cViewPr varScale="1">
        <p:scale>
          <a:sx n="82" d="100"/>
          <a:sy n="82" d="100"/>
        </p:scale>
        <p:origin x="14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39558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Calibri"/>
                <a:ea typeface="Calibri"/>
                <a:cs typeface="Calibri"/>
                <a:sym typeface="Calibri"/>
              </a:rPr>
              <a:t>Welcome to </a:t>
            </a:r>
            <a:r>
              <a:rPr lang="en-US" sz="1200" b="0" i="1" u="none" strike="noStrike" kern="1200" cap="none" dirty="0" smtClean="0">
                <a:solidFill>
                  <a:schemeClr val="dk1"/>
                </a:solidFill>
                <a:latin typeface="Calibri"/>
                <a:ea typeface="Calibri"/>
                <a:cs typeface="Calibri"/>
                <a:sym typeface="Calibri"/>
              </a:rPr>
              <a:t>Excellence in Exhibition: Preventing Disease in Animals and People</a:t>
            </a:r>
            <a:r>
              <a:rPr lang="en-US" sz="1200" b="0" i="0" u="none" strike="noStrike" kern="1200" cap="none" dirty="0" smtClean="0">
                <a:solidFill>
                  <a:schemeClr val="dk1"/>
                </a:solidFill>
                <a:latin typeface="Calibri"/>
                <a:ea typeface="Calibri"/>
                <a:cs typeface="Calibri"/>
                <a:sym typeface="Calibri"/>
              </a:rPr>
              <a:t>! </a:t>
            </a:r>
          </a:p>
          <a:p>
            <a:endParaRPr lang="en-US" sz="1200" b="0" i="0" u="none" strike="noStrike" kern="1200" cap="none" dirty="0" smtClean="0">
              <a:solidFill>
                <a:schemeClr val="dk1"/>
              </a:solidFill>
              <a:latin typeface="Calibri"/>
              <a:ea typeface="Calibri"/>
              <a:cs typeface="Calibri"/>
              <a:sym typeface="Calibri"/>
            </a:endParaRPr>
          </a:p>
          <a:p>
            <a:r>
              <a:rPr lang="en-US" sz="1200" b="0" i="0" u="none" strike="noStrike" kern="1200" cap="none" dirty="0" smtClean="0">
                <a:solidFill>
                  <a:schemeClr val="dk1"/>
                </a:solidFill>
                <a:latin typeface="Calibri"/>
                <a:ea typeface="Calibri"/>
                <a:cs typeface="Calibri"/>
                <a:sym typeface="Calibri"/>
              </a:rPr>
              <a:t>Animal agriculture is an important part of 4-H and FFA. Being a part of these organizations helps you gain knowledge about animals and develop responsibility, good sportsmanship, and confidence. However, there are many diseases that can be spread between people and animals, and knowing about these diseases is especially important because of the close contact that you have with your show animals. </a:t>
            </a:r>
          </a:p>
          <a:p>
            <a:endParaRPr lang="en-US" sz="1200" b="0" i="0" u="none" strike="noStrike" kern="1200" cap="none" dirty="0" smtClean="0">
              <a:solidFill>
                <a:schemeClr val="dk1"/>
              </a:solidFill>
              <a:latin typeface="Calibri"/>
              <a:ea typeface="Calibri"/>
              <a:cs typeface="Calibri"/>
              <a:sym typeface="Calibri"/>
            </a:endParaRPr>
          </a:p>
          <a:p>
            <a:r>
              <a:rPr lang="en-US" sz="1200" b="0" i="0" u="none" strike="noStrike" kern="1200" cap="none" dirty="0" smtClean="0">
                <a:solidFill>
                  <a:schemeClr val="dk1"/>
                </a:solidFill>
                <a:latin typeface="Calibri"/>
                <a:ea typeface="Calibri"/>
                <a:cs typeface="Calibri"/>
                <a:sym typeface="Calibri"/>
              </a:rPr>
              <a:t>This course was created to teach you how to keep yourself and your animals safe and healthy so that you can continue to enjoy showing and teaching others about animal agriculture. </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a:t>
            </a:fld>
            <a:endParaRPr lang="en-US" sz="1200">
              <a:latin typeface="Calibri"/>
              <a:ea typeface="Calibri"/>
              <a:cs typeface="Calibri"/>
              <a:sym typeface="Calibri"/>
            </a:endParaRPr>
          </a:p>
        </p:txBody>
      </p:sp>
    </p:spTree>
    <p:extLst>
      <p:ext uri="{BB962C8B-B14F-4D97-AF65-F5344CB8AC3E}">
        <p14:creationId xmlns:p14="http://schemas.microsoft.com/office/powerpoint/2010/main" val="151254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31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699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32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51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717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7" name="Shape 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28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051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74" name="Shape 1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13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Verdana"/>
                <a:ea typeface="Verdana"/>
                <a:cs typeface="Verdana"/>
                <a:sym typeface="Verdana"/>
              </a:rPr>
              <a:t>Epidemiologists investigate disease outbreaks and are often called “disease detectives</a:t>
            </a:r>
            <a:r>
              <a:rPr lang="en-US" sz="1200" dirty="0" smtClean="0">
                <a:solidFill>
                  <a:schemeClr val="dk1"/>
                </a:solidFill>
                <a:latin typeface="Verdana"/>
                <a:ea typeface="Verdana"/>
                <a:cs typeface="Verdana"/>
                <a:sym typeface="Verdana"/>
              </a:rPr>
              <a:t>”.</a:t>
            </a:r>
            <a:r>
              <a:rPr lang="en-US" sz="1200" b="0" i="0" u="none" strike="noStrike" cap="none" dirty="0" smtClean="0">
                <a:solidFill>
                  <a:schemeClr val="dk1"/>
                </a:solidFill>
                <a:latin typeface="Verdana"/>
                <a:ea typeface="Verdana"/>
                <a:cs typeface="Verdana"/>
                <a:sym typeface="Verdana"/>
              </a:rPr>
              <a:t> They work to identify people with the illness, determine the cause, and make recommendations for preventing and controlling disease.</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Epidemiologists are often employed by local and state health departments, CDC, FDA, and USDA.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Depending on where they work, epidemiologists might need to obtain a master’s degree, usually a Master of Public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lvl="0">
              <a:spcBef>
                <a:spcPts val="0"/>
              </a:spcBef>
              <a:buNone/>
            </a:pPr>
            <a:endParaRPr dirty="0"/>
          </a:p>
        </p:txBody>
      </p:sp>
      <p:sp>
        <p:nvSpPr>
          <p:cNvPr id="180" name="Shape 1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997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People who work in public health laboratories perform screening tests, diagnostic tests, and surveillance tests. They can aid in investigating disease outbreaks and research infectious diseases.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Laboratory scientists will often work for government agencies.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They usually have a bachelor’s degree in a science-related field and sometimes a master’s degree in public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lvl="0">
              <a:spcBef>
                <a:spcPts val="0"/>
              </a:spcBef>
              <a:buNone/>
            </a:pPr>
            <a:endParaRPr dirty="0"/>
          </a:p>
        </p:txBody>
      </p:sp>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54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sources</a:t>
            </a:r>
            <a:r>
              <a:rPr lang="en-US" baseline="0" dirty="0" smtClean="0"/>
              <a:t> located in online version of lessons at www.bluenotflu.org </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a:t>
            </a:fld>
            <a:endParaRPr lang="en-US" sz="1200">
              <a:latin typeface="Calibri"/>
              <a:ea typeface="Calibri"/>
              <a:cs typeface="Calibri"/>
              <a:sym typeface="Calibri"/>
            </a:endParaRPr>
          </a:p>
        </p:txBody>
      </p:sp>
    </p:spTree>
    <p:extLst>
      <p:ext uri="{BB962C8B-B14F-4D97-AF65-F5344CB8AC3E}">
        <p14:creationId xmlns:p14="http://schemas.microsoft.com/office/powerpoint/2010/main" val="2391554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Nurses work with other healthcare providers to monitor health conditions, administer medicine, and provide care for patients. </a:t>
            </a:r>
            <a:endParaRPr dirty="0"/>
          </a:p>
        </p:txBody>
      </p:sp>
      <p:sp>
        <p:nvSpPr>
          <p:cNvPr id="198" name="Shape 1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160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One specialty type of nurse is a public health nurse. Public health nurses work to improve the health of the community. They help to identify health issues within a community and create intervention strategies for health issues such as improper diet and sexually transmitted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Public health nurses are often employed by local health departments and occupational health facilities.</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Depending on where they work, public health nurses may need either an associate’s degree or bachelor’s degree in nursing. </a:t>
            </a:r>
          </a:p>
          <a:p>
            <a:pPr lvl="0">
              <a:spcBef>
                <a:spcPts val="0"/>
              </a:spcBef>
              <a:buNone/>
            </a:pPr>
            <a:endParaRPr lang="en-US" dirty="0" smtClean="0"/>
          </a:p>
          <a:p>
            <a:pPr lvl="0">
              <a:spcBef>
                <a:spcPts val="0"/>
              </a:spcBef>
              <a:buNone/>
            </a:pPr>
            <a:endParaRPr lang="en-US" dirty="0" smtClean="0"/>
          </a:p>
          <a:p>
            <a:pPr lvl="0">
              <a:spcBef>
                <a:spcPts val="0"/>
              </a:spcBef>
              <a:buNone/>
            </a:pPr>
            <a:r>
              <a:rPr lang="en-US" dirty="0" smtClean="0"/>
              <a:t>Photo Source: USDA</a:t>
            </a:r>
            <a:endParaRPr dirty="0"/>
          </a:p>
        </p:txBody>
      </p:sp>
      <p:sp>
        <p:nvSpPr>
          <p:cNvPr id="206" name="Shape 20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1783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Physicians are responsible for the health of humans. Some of their duties include diagnosing illness, prescribing medications, and developing special treatment plans. Some specialized physicians will also perform surgery. </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To be a physician, you need to have a Doctor of Medicine (M.D.) or a Doctor of Osteopathic Medicine (D.O.) degree. Most physicians also have bachelor’s degrees. </a:t>
            </a:r>
          </a:p>
          <a:p>
            <a:pPr lvl="0">
              <a:spcBef>
                <a:spcPts val="0"/>
              </a:spcBef>
              <a:buNone/>
            </a:pPr>
            <a:endParaRPr lang="en-US" dirty="0" smtClean="0"/>
          </a:p>
          <a:p>
            <a:pPr lvl="0">
              <a:spcBef>
                <a:spcPts val="0"/>
              </a:spcBef>
              <a:buNone/>
            </a:pPr>
            <a:endParaRPr lang="en-US" dirty="0" smtClean="0"/>
          </a:p>
          <a:p>
            <a:pPr lvl="0">
              <a:spcBef>
                <a:spcPts val="0"/>
              </a:spcBef>
              <a:buNone/>
            </a:pPr>
            <a:r>
              <a:rPr lang="en-US" dirty="0" smtClean="0"/>
              <a:t>Photo Source:</a:t>
            </a:r>
            <a:r>
              <a:rPr lang="en-US" baseline="0" dirty="0" smtClean="0"/>
              <a:t> </a:t>
            </a:r>
            <a:r>
              <a:rPr lang="en-US" baseline="0" dirty="0" err="1" smtClean="0"/>
              <a:t>iStock</a:t>
            </a:r>
            <a:endParaRPr dirty="0"/>
          </a:p>
        </p:txBody>
      </p:sp>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0632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rtl="0">
              <a:spcBef>
                <a:spcPts val="0"/>
              </a:spcBef>
              <a:buSzPct val="25000"/>
              <a:buNone/>
            </a:pPr>
            <a:r>
              <a:rPr lang="en-US" sz="1200" dirty="0" smtClean="0">
                <a:solidFill>
                  <a:schemeClr val="dk1"/>
                </a:solidFill>
                <a:latin typeface="Verdana"/>
                <a:ea typeface="Verdana"/>
                <a:cs typeface="Verdana"/>
                <a:sym typeface="Verdana"/>
              </a:rPr>
              <a:t>Veterinarians are responsible for animal health and public health. They perform many duties including giving vaccines, diagnosing and treating illnesses and injuries, and doing surgery. Veterinarians can also conduct research, work in food safety, or in public health.</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Veterinarians need a Doctor of Veterinary Medicine degree (DVM or VMD). Most veterinarians also have a bachelor’s degree.</a:t>
            </a:r>
          </a:p>
          <a:p>
            <a:pPr lvl="0">
              <a:spcBef>
                <a:spcPts val="0"/>
              </a:spcBef>
              <a:buNone/>
            </a:pPr>
            <a:endParaRPr lang="en-US" dirty="0" smtClean="0"/>
          </a:p>
          <a:p>
            <a:pPr lvl="0">
              <a:spcBef>
                <a:spcPts val="0"/>
              </a:spcBef>
              <a:buNone/>
            </a:pPr>
            <a:r>
              <a:rPr lang="en-US" dirty="0" smtClean="0"/>
              <a:t>Photo Source: </a:t>
            </a:r>
            <a:r>
              <a:rPr lang="en-US" dirty="0" err="1" smtClean="0"/>
              <a:t>iStock</a:t>
            </a:r>
            <a:endParaRPr dirty="0"/>
          </a:p>
        </p:txBody>
      </p:sp>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674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A public health veterinarian is a veterinarian who focuses on the interaction between animal and human health. They can work in many different fields, including food safety, disaster preparedness efforts, </a:t>
            </a:r>
            <a:r>
              <a:rPr lang="en-US" sz="1200" dirty="0" err="1" smtClean="0">
                <a:solidFill>
                  <a:schemeClr val="dk1"/>
                </a:solidFill>
                <a:latin typeface="Verdana"/>
                <a:ea typeface="Verdana"/>
                <a:cs typeface="Verdana"/>
                <a:sym typeface="Verdana"/>
              </a:rPr>
              <a:t>zoonoses</a:t>
            </a:r>
            <a:r>
              <a:rPr lang="en-US" sz="1200" dirty="0" smtClean="0">
                <a:solidFill>
                  <a:schemeClr val="dk1"/>
                </a:solidFill>
                <a:latin typeface="Verdana"/>
                <a:ea typeface="Verdana"/>
                <a:cs typeface="Verdana"/>
                <a:sym typeface="Verdana"/>
              </a:rPr>
              <a:t> prevention, epidemiology, drug and vaccine safety, and occupational health. </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Public health veterinarians are employed by local and state health departments, USDA, CDC, FDA, the National Park Service, private companies, industry groups, and many other agencies and organizations. </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Verdana"/>
                <a:ea typeface="Verdana"/>
                <a:cs typeface="Verdana"/>
                <a:sym typeface="Verdana"/>
              </a:rPr>
              <a:t>Public health veterinarians need a Doctor of Veterinary Medicine degree and a Master of Public Health degree. </a:t>
            </a:r>
          </a:p>
          <a:p>
            <a:pPr lvl="0">
              <a:spcBef>
                <a:spcPts val="0"/>
              </a:spcBef>
              <a:buNone/>
            </a:pPr>
            <a:endParaRPr lang="en-US" dirty="0" smtClean="0"/>
          </a:p>
          <a:p>
            <a:pPr lvl="0">
              <a:spcBef>
                <a:spcPts val="0"/>
              </a:spcBef>
              <a:buNone/>
            </a:pPr>
            <a:r>
              <a:rPr lang="en-US" dirty="0" smtClean="0"/>
              <a:t>Photo Source: USDA</a:t>
            </a:r>
            <a:endParaRPr dirty="0"/>
          </a:p>
        </p:txBody>
      </p:sp>
      <p:sp>
        <p:nvSpPr>
          <p:cNvPr id="233" name="Shape 2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820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next slides show the role that individuals in each of these careers might play in a zoonotic disease outbreak. However, during a disease outbreak many people will step into other roles and provide assistance wherever needed. Animal health and human health skills are </a:t>
            </a:r>
            <a:r>
              <a:rPr lang="en-US" sz="1200" b="0" i="0" u="none" strike="noStrike" cap="none">
                <a:solidFill>
                  <a:schemeClr val="dk1"/>
                </a:solidFill>
                <a:latin typeface="Calibri"/>
                <a:ea typeface="Calibri"/>
                <a:cs typeface="Calibri"/>
                <a:sym typeface="Calibri"/>
              </a:rPr>
              <a:t>often </a:t>
            </a:r>
            <a:r>
              <a:rPr lang="en-US" sz="1200" b="0" i="0" u="none" strike="noStrike" cap="none" smtClean="0">
                <a:solidFill>
                  <a:schemeClr val="dk1"/>
                </a:solidFill>
                <a:latin typeface="Calibri"/>
                <a:ea typeface="Calibri"/>
                <a:cs typeface="Calibri"/>
                <a:sym typeface="Calibri"/>
              </a:rPr>
              <a:t>linked </a:t>
            </a:r>
            <a:r>
              <a:rPr lang="en-US" sz="1200" b="0" i="0" u="none" strike="noStrike" cap="none">
                <a:solidFill>
                  <a:schemeClr val="dk1"/>
                </a:solidFill>
                <a:latin typeface="Calibri"/>
                <a:ea typeface="Calibri"/>
                <a:cs typeface="Calibri"/>
                <a:sym typeface="Calibri"/>
              </a:rPr>
              <a:t>and can be used in a variety of settings. </a:t>
            </a:r>
          </a:p>
        </p:txBody>
      </p:sp>
      <p:sp>
        <p:nvSpPr>
          <p:cNvPr id="251" name="Shape 25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1237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7" name="Shape 2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924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525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496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Photo</a:t>
            </a:r>
            <a:r>
              <a:rPr lang="en-US" baseline="0" dirty="0" smtClean="0"/>
              <a:t> source: Andrew Kingsbury, Iowa State University</a:t>
            </a:r>
            <a:endParaRPr lang="en-US" dirty="0" smtClean="0"/>
          </a:p>
          <a:p>
            <a:pPr lvl="0">
              <a:spcBef>
                <a:spcPts val="0"/>
              </a:spcBef>
              <a:buNone/>
            </a:pPr>
            <a:endParaRPr dirty="0"/>
          </a:p>
        </p:txBody>
      </p:sp>
      <p:sp>
        <p:nvSpPr>
          <p:cNvPr id="278" name="Shape 2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225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r>
              <a:rPr lang="en-US" sz="1200" b="0" i="0" u="none" strike="noStrike" kern="1200" cap="none" dirty="0" smtClean="0">
                <a:solidFill>
                  <a:schemeClr val="dk1"/>
                </a:solidFill>
                <a:latin typeface="Calibri"/>
                <a:ea typeface="Calibri"/>
                <a:cs typeface="Calibri"/>
                <a:sym typeface="Calibri"/>
              </a:rPr>
              <a:t>This lesson will introduce you to many agencies and careers that put One Health into practice. It also combines the information you’ve learned in the other lessons and shows how that knowledge can be used in a One Health approach to a zoonotic disease outbreak. </a:t>
            </a:r>
          </a:p>
          <a:p>
            <a:pPr lvl="0">
              <a:spcBef>
                <a:spcPts val="0"/>
              </a:spcBef>
              <a:buNone/>
            </a:pPr>
            <a:endParaRPr dirty="0"/>
          </a:p>
        </p:txBody>
      </p:sp>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16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Photo</a:t>
            </a:r>
            <a:r>
              <a:rPr lang="en-US" baseline="0" dirty="0" smtClean="0"/>
              <a:t> source: Andrew Kingsbury, Iowa State University</a:t>
            </a:r>
            <a:endParaRPr dirty="0"/>
          </a:p>
        </p:txBody>
      </p:sp>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671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50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361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source: https://en.wikipedia.org/wiki/One_Health_Model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40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There are many different agencies that work to promote both animal and public health. These agencies can operate at the local, state, or national level. Agencies within each of these categories have the ability to impact populations at all levels. This presentation describes some of the common agencies that employ public health workers. However, people in the public health field can work in many different places, not just the ones listed here. </a:t>
            </a:r>
          </a:p>
        </p:txBody>
      </p:sp>
      <p:sp>
        <p:nvSpPr>
          <p:cNvPr id="101" name="Shape 10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837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7" name="Shape 1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90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12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08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96330" y="57943"/>
            <a:ext cx="4351338"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623093" y="370681"/>
            <a:ext cx="5811838" cy="5800725"/>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122362"/>
            <a:ext cx="77724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 name="Shape 17"/>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09251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85307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 name="Shape 27"/>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1763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3887" y="1709739"/>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 name="Shape 33"/>
          <p:cNvSpPr txBox="1">
            <a:spLocks noGrp="1"/>
          </p:cNvSpPr>
          <p:nvPr>
            <p:ph type="body" idx="1"/>
          </p:nvPr>
        </p:nvSpPr>
        <p:spPr>
          <a:xfrm>
            <a:off x="623887" y="4589464"/>
            <a:ext cx="78867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6242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9" name="Shape 39"/>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28596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9841"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6" name="Shape 46"/>
          <p:cNvSpPr txBox="1">
            <a:spLocks noGrp="1"/>
          </p:cNvSpPr>
          <p:nvPr>
            <p:ph type="body" idx="1"/>
          </p:nvPr>
        </p:nvSpPr>
        <p:spPr>
          <a:xfrm>
            <a:off x="629841" y="1681163"/>
            <a:ext cx="38682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29841" y="2505075"/>
            <a:ext cx="38682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29150" y="1681163"/>
            <a:ext cx="38874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29150" y="2505075"/>
            <a:ext cx="38874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3440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5" name="Shape 55"/>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9274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299"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0" name="Shape 60"/>
          <p:cNvSpPr txBox="1">
            <a:spLocks noGrp="1"/>
          </p:cNvSpPr>
          <p:nvPr>
            <p:ph type="body" idx="1"/>
          </p:nvPr>
        </p:nvSpPr>
        <p:spPr>
          <a:xfrm>
            <a:off x="3887391" y="987425"/>
            <a:ext cx="46293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299"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313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299"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7" name="Shape 67"/>
          <p:cNvSpPr>
            <a:spLocks noGrp="1"/>
          </p:cNvSpPr>
          <p:nvPr>
            <p:ph type="pic" idx="2"/>
          </p:nvPr>
        </p:nvSpPr>
        <p:spPr>
          <a:xfrm>
            <a:off x="3887391" y="987425"/>
            <a:ext cx="46293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299"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564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4" name="Shape 74"/>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02181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600" y="2285275"/>
            <a:ext cx="5811900" cy="19716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0" name="Shape 80"/>
          <p:cNvSpPr txBox="1">
            <a:spLocks noGrp="1"/>
          </p:cNvSpPr>
          <p:nvPr>
            <p:ph type="body" idx="1"/>
          </p:nvPr>
        </p:nvSpPr>
        <p:spPr>
          <a:xfrm rot="5400000">
            <a:off x="623025" y="370675"/>
            <a:ext cx="5811900" cy="58008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979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 name="Shape 11"/>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443288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572000" y="6119336"/>
            <a:ext cx="4572000" cy="738664"/>
          </a:xfrm>
          <a:prstGeom prst="rect">
            <a:avLst/>
          </a:prstGeom>
        </p:spPr>
        <p:txBody>
          <a:bodyPr>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This PowerPoint is a supplement to Lesson </a:t>
            </a:r>
            <a:r>
              <a:rPr lang="en-US" dirty="0" smtClean="0">
                <a:latin typeface="Verdana" panose="020B0604030504040204" pitchFamily="34" charset="0"/>
                <a:ea typeface="Verdana" panose="020B0604030504040204" pitchFamily="34" charset="0"/>
                <a:cs typeface="Verdana" panose="020B0604030504040204" pitchFamily="34" charset="0"/>
              </a:rPr>
              <a:t>6 </a:t>
            </a:r>
            <a:r>
              <a:rPr lang="en-US" dirty="0">
                <a:latin typeface="Verdana" panose="020B0604030504040204" pitchFamily="34" charset="0"/>
                <a:ea typeface="Verdana" panose="020B0604030504040204" pitchFamily="34" charset="0"/>
                <a:cs typeface="Verdana" panose="020B0604030504040204" pitchFamily="34" charset="0"/>
              </a:rPr>
              <a:t>of the </a:t>
            </a:r>
            <a:r>
              <a:rPr lang="en-US" i="1" dirty="0">
                <a:latin typeface="Verdana" panose="020B0604030504040204" pitchFamily="34" charset="0"/>
                <a:ea typeface="Verdana" panose="020B0604030504040204" pitchFamily="34" charset="0"/>
                <a:cs typeface="Verdana" panose="020B0604030504040204" pitchFamily="34" charset="0"/>
              </a:rPr>
              <a:t>Excellence in Exhibition: Preventing Disease in Animals and People</a:t>
            </a:r>
            <a:r>
              <a:rPr lang="en-US" dirty="0">
                <a:latin typeface="Verdana" panose="020B0604030504040204" pitchFamily="34" charset="0"/>
                <a:ea typeface="Verdana" panose="020B0604030504040204" pitchFamily="34" charset="0"/>
                <a:cs typeface="Verdana" panose="020B0604030504040204" pitchFamily="34" charset="0"/>
              </a:rPr>
              <a:t> course. </a:t>
            </a:r>
          </a:p>
        </p:txBody>
      </p:sp>
    </p:spTree>
    <p:extLst>
      <p:ext uri="{BB962C8B-B14F-4D97-AF65-F5344CB8AC3E}">
        <p14:creationId xmlns:p14="http://schemas.microsoft.com/office/powerpoint/2010/main" val="342646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9" name="Shape 129"/>
          <p:cNvSpPr txBox="1"/>
          <p:nvPr/>
        </p:nvSpPr>
        <p:spPr>
          <a:xfrm>
            <a:off x="304801" y="60350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State Health Department</a:t>
            </a:r>
          </a:p>
        </p:txBody>
      </p:sp>
      <p:sp>
        <p:nvSpPr>
          <p:cNvPr id="130" name="Shape 130"/>
          <p:cNvSpPr txBox="1"/>
          <p:nvPr/>
        </p:nvSpPr>
        <p:spPr>
          <a:xfrm>
            <a:off x="1223575" y="2110150"/>
            <a:ext cx="6828300" cy="15696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Conducts disease surveillance (keeping track of diseases throughout the state)</a:t>
            </a:r>
          </a:p>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Investigates outbreaks</a:t>
            </a:r>
          </a:p>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Prepares for and responds to public health emergencies</a:t>
            </a:r>
          </a:p>
        </p:txBody>
      </p:sp>
      <p:pic>
        <p:nvPicPr>
          <p:cNvPr id="205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06" y="3844213"/>
            <a:ext cx="3476733" cy="26116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r>
              <a:rPr lang="en-US" sz="1800" b="0" i="0" u="none" strike="noStrike" cap="none" dirty="0" smtClean="0">
                <a:solidFill>
                  <a:schemeClr val="lt1"/>
                </a:solidFill>
                <a:latin typeface="Calibri"/>
                <a:ea typeface="Calibri"/>
                <a:cs typeface="Calibri"/>
                <a:sym typeface="Calibri"/>
              </a:rPr>
              <a:t>v</a:t>
            </a:r>
            <a:endParaRPr sz="1800" b="0" i="0" u="none" strike="noStrike" cap="none" dirty="0">
              <a:solidFill>
                <a:schemeClr val="lt1"/>
              </a:solidFill>
              <a:latin typeface="Calibri"/>
              <a:ea typeface="Calibri"/>
              <a:cs typeface="Calibri"/>
              <a:sym typeface="Calibri"/>
            </a:endParaRPr>
          </a:p>
        </p:txBody>
      </p:sp>
      <p:sp>
        <p:nvSpPr>
          <p:cNvPr id="136" name="Shape 136"/>
          <p:cNvSpPr txBox="1"/>
          <p:nvPr/>
        </p:nvSpPr>
        <p:spPr>
          <a:xfrm>
            <a:off x="304801" y="60350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State Veterinarian</a:t>
            </a:r>
          </a:p>
        </p:txBody>
      </p:sp>
      <p:sp>
        <p:nvSpPr>
          <p:cNvPr id="137" name="Shape 137"/>
          <p:cNvSpPr txBox="1"/>
          <p:nvPr/>
        </p:nvSpPr>
        <p:spPr>
          <a:xfrm>
            <a:off x="1219199" y="2039815"/>
            <a:ext cx="6693876" cy="230832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Protects livestock, the livestock industry, and consumers by enforcing rules and regulations on elimination and control of certain animal diseases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Licenses and inspects pet feed and rendering plants to ensure the safety of finished products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433" y="4408157"/>
            <a:ext cx="3038047" cy="2026947"/>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43" name="Shape 143"/>
          <p:cNvSpPr txBox="1"/>
          <p:nvPr/>
        </p:nvSpPr>
        <p:spPr>
          <a:xfrm>
            <a:off x="304801" y="60350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State Public Health Veterinarian</a:t>
            </a:r>
          </a:p>
        </p:txBody>
      </p:sp>
      <p:sp>
        <p:nvSpPr>
          <p:cNvPr id="144" name="Shape 144"/>
          <p:cNvSpPr txBox="1"/>
          <p:nvPr/>
        </p:nvSpPr>
        <p:spPr>
          <a:xfrm>
            <a:off x="1461958" y="1780331"/>
            <a:ext cx="6208359" cy="19389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Works on zoonotic disease control and prevention</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Coordinates vector control for diseases spread by mosquitoes, ticks, and other insects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Provides recommendations regarding rabies exposures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Works in </a:t>
            </a:r>
            <a:r>
              <a:rPr lang="en-US" sz="2400" b="0" i="0" u="none" strike="noStrike" cap="none" dirty="0" smtClean="0">
                <a:solidFill>
                  <a:schemeClr val="dk1"/>
                </a:solidFill>
                <a:latin typeface="Verdana"/>
                <a:ea typeface="Verdana"/>
                <a:cs typeface="Verdana"/>
                <a:sym typeface="Verdana"/>
              </a:rPr>
              <a:t>epidemiology conducting disease surveillance and </a:t>
            </a:r>
            <a:r>
              <a:rPr lang="en-US" sz="2400" dirty="0" smtClean="0">
                <a:solidFill>
                  <a:schemeClr val="dk1"/>
                </a:solidFill>
                <a:latin typeface="Verdana"/>
                <a:ea typeface="Verdana"/>
                <a:cs typeface="Verdana"/>
                <a:sym typeface="Verdana"/>
              </a:rPr>
              <a:t>outbreak investigation</a:t>
            </a:r>
            <a:endParaRPr lang="en-US" sz="24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50" name="Shape 150"/>
          <p:cNvSpPr txBox="1"/>
          <p:nvPr/>
        </p:nvSpPr>
        <p:spPr>
          <a:xfrm>
            <a:off x="304800" y="310436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National Agencies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56" name="Shape 156"/>
          <p:cNvSpPr txBox="1"/>
          <p:nvPr/>
        </p:nvSpPr>
        <p:spPr>
          <a:xfrm>
            <a:off x="304801" y="603504"/>
            <a:ext cx="8522676"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dirty="0">
                <a:solidFill>
                  <a:schemeClr val="dk1"/>
                </a:solidFill>
                <a:latin typeface="Verdana"/>
                <a:ea typeface="Verdana"/>
                <a:cs typeface="Verdana"/>
                <a:sym typeface="Verdana"/>
              </a:rPr>
              <a:t>Centers for Disease Control and Prevention (CDC)</a:t>
            </a:r>
          </a:p>
        </p:txBody>
      </p:sp>
      <p:sp>
        <p:nvSpPr>
          <p:cNvPr id="157" name="Shape 157"/>
          <p:cNvSpPr txBox="1"/>
          <p:nvPr/>
        </p:nvSpPr>
        <p:spPr>
          <a:xfrm>
            <a:off x="304799" y="2488857"/>
            <a:ext cx="8522677" cy="19389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Monitors, detects, and investigates health problems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Conducts research to improve disease prevention</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Recommends disease </a:t>
            </a:r>
            <a:r>
              <a:rPr lang="en-US" sz="2400" b="0" i="0" u="none" strike="noStrike" cap="none" dirty="0" smtClean="0">
                <a:solidFill>
                  <a:schemeClr val="dk1"/>
                </a:solidFill>
                <a:latin typeface="Verdana"/>
                <a:ea typeface="Verdana"/>
                <a:cs typeface="Verdana"/>
                <a:sym typeface="Verdana"/>
              </a:rPr>
              <a:t>prevention </a:t>
            </a:r>
            <a:r>
              <a:rPr lang="en-US" sz="2400" b="0" i="0" u="none" strike="noStrike" cap="none" dirty="0">
                <a:solidFill>
                  <a:schemeClr val="dk1"/>
                </a:solidFill>
                <a:latin typeface="Verdana"/>
                <a:ea typeface="Verdana"/>
                <a:cs typeface="Verdana"/>
                <a:sym typeface="Verdana"/>
              </a:rPr>
              <a:t>strategies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Develops and promotes public health policies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Promotes healthy </a:t>
            </a:r>
            <a:r>
              <a:rPr lang="en-US" sz="2400" b="0" i="0" u="none" strike="noStrike" cap="none" dirty="0" smtClean="0">
                <a:solidFill>
                  <a:schemeClr val="dk1"/>
                </a:solidFill>
                <a:latin typeface="Verdana"/>
                <a:ea typeface="Verdana"/>
                <a:cs typeface="Verdana"/>
                <a:sym typeface="Verdana"/>
              </a:rPr>
              <a:t>behaviors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Protects Americans from pandemics and other public health threats</a:t>
            </a:r>
            <a:endParaRPr lang="en-US" sz="2400" b="0" i="0" u="none" strike="noStrike" cap="none" dirty="0">
              <a:solidFill>
                <a:schemeClr val="dk1"/>
              </a:solidFill>
              <a:latin typeface="Verdana"/>
              <a:ea typeface="Verdana"/>
              <a:cs typeface="Verdana"/>
              <a:sym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45" y="4733450"/>
            <a:ext cx="3000724" cy="1728542"/>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70" name="Shape 170"/>
          <p:cNvSpPr txBox="1"/>
          <p:nvPr/>
        </p:nvSpPr>
        <p:spPr>
          <a:xfrm>
            <a:off x="304800" y="603504"/>
            <a:ext cx="8522676"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United States Department of Agriculture (USDA)</a:t>
            </a:r>
          </a:p>
        </p:txBody>
      </p:sp>
      <p:sp>
        <p:nvSpPr>
          <p:cNvPr id="171" name="Shape 171"/>
          <p:cNvSpPr txBox="1"/>
          <p:nvPr/>
        </p:nvSpPr>
        <p:spPr>
          <a:xfrm>
            <a:off x="1002321" y="2225647"/>
            <a:ext cx="7127630" cy="3046988"/>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Expands markets for agricultural products and supports economic development in other countries</a:t>
            </a:r>
          </a:p>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Develops new markets for agricultural products and activities</a:t>
            </a:r>
          </a:p>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Enhances food safety from farm to table</a:t>
            </a:r>
          </a:p>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Ensures that meat and poultry is safe, wholesome, and clean</a:t>
            </a:r>
          </a:p>
          <a:p>
            <a:pPr marL="285750" marR="0" lvl="0" indent="-285750" algn="l" rtl="0">
              <a:spcBef>
                <a:spcPts val="0"/>
              </a:spcBef>
              <a:buClr>
                <a:schemeClr val="dk1"/>
              </a:buClr>
              <a:buSzPct val="100000"/>
              <a:buFont typeface="Verdana"/>
              <a:buChar char="•"/>
            </a:pPr>
            <a:r>
              <a:rPr lang="en-US" sz="2400" b="0" i="0" u="none" strike="noStrike" cap="none">
                <a:solidFill>
                  <a:schemeClr val="dk1"/>
                </a:solidFill>
                <a:latin typeface="Verdana"/>
                <a:ea typeface="Verdana"/>
                <a:cs typeface="Verdana"/>
                <a:sym typeface="Verdana"/>
              </a:rPr>
              <a:t>Improves health and nutrition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63" name="Shape 163"/>
          <p:cNvSpPr txBox="1"/>
          <p:nvPr/>
        </p:nvSpPr>
        <p:spPr>
          <a:xfrm>
            <a:off x="754301" y="603504"/>
            <a:ext cx="7623673"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dirty="0" smtClean="0">
                <a:solidFill>
                  <a:schemeClr val="dk1"/>
                </a:solidFill>
                <a:latin typeface="Verdana"/>
                <a:ea typeface="Verdana"/>
                <a:cs typeface="Verdana"/>
                <a:sym typeface="Verdana"/>
              </a:rPr>
              <a:t>U.S. Food </a:t>
            </a:r>
            <a:r>
              <a:rPr lang="en-US" sz="4000" b="0" i="0" u="none" strike="noStrike" cap="none" dirty="0">
                <a:solidFill>
                  <a:schemeClr val="dk1"/>
                </a:solidFill>
                <a:latin typeface="Verdana"/>
                <a:ea typeface="Verdana"/>
                <a:cs typeface="Verdana"/>
                <a:sym typeface="Verdana"/>
              </a:rPr>
              <a:t>and Drug Administration (FDA)</a:t>
            </a:r>
          </a:p>
        </p:txBody>
      </p:sp>
      <p:sp>
        <p:nvSpPr>
          <p:cNvPr id="164" name="Shape 164"/>
          <p:cNvSpPr txBox="1"/>
          <p:nvPr/>
        </p:nvSpPr>
        <p:spPr>
          <a:xfrm>
            <a:off x="900097" y="2391757"/>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Ensures that food (except meat and </a:t>
            </a:r>
            <a:r>
              <a:rPr lang="en-US" sz="2400" b="0" i="0" u="none" strike="noStrike" cap="none" dirty="0" smtClean="0">
                <a:solidFill>
                  <a:schemeClr val="dk1"/>
                </a:solidFill>
                <a:latin typeface="Verdana"/>
                <a:ea typeface="Verdana"/>
                <a:cs typeface="Verdana"/>
                <a:sym typeface="Verdana"/>
              </a:rPr>
              <a:t>poultry, which is regulated by the USDA) </a:t>
            </a:r>
            <a:r>
              <a:rPr lang="en-US" sz="2400" b="0" i="0" u="none" strike="noStrike" cap="none" dirty="0">
                <a:solidFill>
                  <a:schemeClr val="dk1"/>
                </a:solidFill>
                <a:latin typeface="Verdana"/>
                <a:ea typeface="Verdana"/>
                <a:cs typeface="Verdana"/>
                <a:sym typeface="Verdana"/>
              </a:rPr>
              <a:t>is safe, wholesome, </a:t>
            </a:r>
            <a:r>
              <a:rPr lang="en-US" sz="2400" b="0" i="0" u="none" strike="noStrike" cap="none" dirty="0" smtClean="0">
                <a:solidFill>
                  <a:schemeClr val="dk1"/>
                </a:solidFill>
                <a:latin typeface="Verdana"/>
                <a:ea typeface="Verdana"/>
                <a:cs typeface="Verdana"/>
                <a:sym typeface="Verdana"/>
              </a:rPr>
              <a:t>clean, and properly labeled</a:t>
            </a:r>
            <a:endParaRPr lang="en-US" sz="2400" b="0" i="0" u="none" strike="noStrike" cap="none"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Ensures that </a:t>
            </a:r>
            <a:r>
              <a:rPr lang="en-US" sz="2400" dirty="0" smtClean="0">
                <a:solidFill>
                  <a:schemeClr val="dk1"/>
                </a:solidFill>
                <a:latin typeface="Verdana"/>
                <a:ea typeface="Verdana"/>
                <a:cs typeface="Verdana"/>
                <a:sym typeface="Verdana"/>
              </a:rPr>
              <a:t>human and veterinary d</a:t>
            </a:r>
            <a:r>
              <a:rPr lang="en-US" sz="2400" b="0" i="0" u="none" strike="noStrike" cap="none" dirty="0" smtClean="0">
                <a:solidFill>
                  <a:schemeClr val="dk1"/>
                </a:solidFill>
                <a:latin typeface="Verdana"/>
                <a:ea typeface="Verdana"/>
                <a:cs typeface="Verdana"/>
                <a:sym typeface="Verdana"/>
              </a:rPr>
              <a:t>rugs </a:t>
            </a:r>
            <a:r>
              <a:rPr lang="en-US" sz="2400" b="0" i="0" u="none" strike="noStrike" cap="none" dirty="0">
                <a:solidFill>
                  <a:schemeClr val="dk1"/>
                </a:solidFill>
                <a:latin typeface="Verdana"/>
                <a:ea typeface="Verdana"/>
                <a:cs typeface="Verdana"/>
                <a:sym typeface="Verdana"/>
              </a:rPr>
              <a:t>are </a:t>
            </a:r>
            <a:r>
              <a:rPr lang="en-US" sz="2400" b="0" i="0" u="none" strike="noStrike" cap="none" dirty="0" smtClean="0">
                <a:solidFill>
                  <a:schemeClr val="dk1"/>
                </a:solidFill>
                <a:latin typeface="Verdana"/>
                <a:ea typeface="Verdana"/>
                <a:cs typeface="Verdana"/>
                <a:sym typeface="Verdana"/>
              </a:rPr>
              <a:t>safe, effective, and properly labeled</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Makes sure food for animals is safe, clean, and properly labeled</a:t>
            </a:r>
            <a:endParaRPr lang="en-US" sz="2400" b="0" i="0" u="none" strike="noStrike" cap="none" dirty="0">
              <a:solidFill>
                <a:schemeClr val="dk1"/>
              </a:solidFill>
              <a:latin typeface="Verdana"/>
              <a:ea typeface="Verdana"/>
              <a:cs typeface="Verdana"/>
              <a:sym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90" y="4707293"/>
            <a:ext cx="2985796" cy="179147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77" name="Shape 177"/>
          <p:cNvSpPr txBox="1"/>
          <p:nvPr/>
        </p:nvSpPr>
        <p:spPr>
          <a:xfrm>
            <a:off x="304800" y="2796586"/>
            <a:ext cx="8522676"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Careers in Animal </a:t>
            </a:r>
          </a:p>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and Public Health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83" name="Shape 183"/>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Epidemiologist</a:t>
            </a:r>
          </a:p>
        </p:txBody>
      </p:sp>
      <p:sp>
        <p:nvSpPr>
          <p:cNvPr id="184" name="Shape 184"/>
          <p:cNvSpPr txBox="1"/>
          <p:nvPr/>
        </p:nvSpPr>
        <p:spPr>
          <a:xfrm>
            <a:off x="844058" y="1505016"/>
            <a:ext cx="7420706"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2400" b="0" i="0" u="none" strike="noStrike" cap="none" dirty="0">
              <a:solidFill>
                <a:schemeClr val="dk1"/>
              </a:solidFill>
              <a:latin typeface="Verdana"/>
              <a:ea typeface="Verdana"/>
              <a:cs typeface="Verdana"/>
              <a:sym typeface="Verdana"/>
            </a:endParaRPr>
          </a:p>
        </p:txBody>
      </p:sp>
      <p:sp>
        <p:nvSpPr>
          <p:cNvPr id="185" name="Shape 185"/>
          <p:cNvSpPr txBox="1"/>
          <p:nvPr/>
        </p:nvSpPr>
        <p:spPr>
          <a:xfrm>
            <a:off x="844050" y="3783506"/>
            <a:ext cx="7128900" cy="83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2400" dirty="0">
              <a:solidFill>
                <a:schemeClr val="dk1"/>
              </a:solidFill>
              <a:latin typeface="Verdana"/>
              <a:ea typeface="Verdana"/>
              <a:cs typeface="Verdana"/>
              <a:sym typeface="Verdana"/>
            </a:endParaRPr>
          </a:p>
        </p:txBody>
      </p:sp>
      <p:sp>
        <p:nvSpPr>
          <p:cNvPr id="186" name="Shape 186"/>
          <p:cNvSpPr txBox="1"/>
          <p:nvPr/>
        </p:nvSpPr>
        <p:spPr>
          <a:xfrm>
            <a:off x="844050" y="5030770"/>
            <a:ext cx="7592700" cy="1200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2400" dirty="0">
              <a:solidFill>
                <a:schemeClr val="dk1"/>
              </a:solidFill>
              <a:latin typeface="Verdana"/>
              <a:ea typeface="Verdana"/>
              <a:cs typeface="Verdana"/>
              <a:sym typeface="Verdana"/>
            </a:endParaRPr>
          </a:p>
        </p:txBody>
      </p:sp>
      <p:sp>
        <p:nvSpPr>
          <p:cNvPr id="7" name="Shape 164"/>
          <p:cNvSpPr txBox="1"/>
          <p:nvPr/>
        </p:nvSpPr>
        <p:spPr>
          <a:xfrm>
            <a:off x="844050" y="1970780"/>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smtClean="0">
                <a:solidFill>
                  <a:schemeClr val="dk1"/>
                </a:solidFill>
                <a:latin typeface="Verdana"/>
                <a:ea typeface="Verdana"/>
                <a:cs typeface="Verdana"/>
                <a:sym typeface="Verdana"/>
              </a:rPr>
              <a:t>Disease detectives</a:t>
            </a:r>
          </a:p>
          <a:p>
            <a:pPr marL="285750" marR="0" lvl="0" indent="-285750" algn="l" rtl="0">
              <a:spcBef>
                <a:spcPts val="0"/>
              </a:spcBef>
              <a:buClr>
                <a:schemeClr val="dk1"/>
              </a:buClr>
              <a:buSzPct val="100000"/>
              <a:buFont typeface="Verdana"/>
              <a:buChar char="•"/>
            </a:pPr>
            <a:r>
              <a:rPr lang="en-US" sz="2400" b="0" i="0" u="none" strike="noStrike" cap="none" dirty="0" smtClean="0">
                <a:solidFill>
                  <a:schemeClr val="dk1"/>
                </a:solidFill>
                <a:latin typeface="Verdana"/>
                <a:ea typeface="Verdana"/>
                <a:cs typeface="Verdana"/>
                <a:sym typeface="Verdana"/>
              </a:rPr>
              <a:t>Investigate disease outbreaks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Work at health departments, CDC, FDA,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and USDA</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May need master’s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degree in public health</a:t>
            </a:r>
            <a:endParaRPr lang="en-US" sz="2400" b="0" i="0" u="none" strike="noStrike" cap="none" dirty="0">
              <a:solidFill>
                <a:schemeClr val="dk1"/>
              </a:solidFill>
              <a:latin typeface="Verdana"/>
              <a:ea typeface="Verdana"/>
              <a:cs typeface="Verdana"/>
              <a:sym typeface="Verdana"/>
            </a:endParaRPr>
          </a:p>
        </p:txBody>
      </p:sp>
      <p:pic>
        <p:nvPicPr>
          <p:cNvPr id="3074" name="Picture 2" descr="Image may contain: 2 people, including Abbey Canon,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946" y="3262352"/>
            <a:ext cx="3262604" cy="32626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404049"/>
            <a:ext cx="1651693" cy="20154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2" name="Shape 192"/>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800">
                <a:solidFill>
                  <a:schemeClr val="dk1"/>
                </a:solidFill>
                <a:latin typeface="Verdana"/>
                <a:ea typeface="Verdana"/>
                <a:cs typeface="Verdana"/>
                <a:sym typeface="Verdana"/>
              </a:rPr>
              <a:t>Public Health Laboratory Scientist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910" y="3873824"/>
            <a:ext cx="3956180" cy="2617878"/>
          </a:xfrm>
          <a:prstGeom prst="rect">
            <a:avLst/>
          </a:prstGeom>
          <a:effectLst>
            <a:outerShdw blurRad="50800" dist="38100" dir="2700000" algn="tl" rotWithShape="0">
              <a:prstClr val="black">
                <a:alpha val="40000"/>
              </a:prstClr>
            </a:outerShdw>
          </a:effectLst>
        </p:spPr>
      </p:pic>
      <p:sp>
        <p:nvSpPr>
          <p:cNvPr id="8" name="Shape 164"/>
          <p:cNvSpPr txBox="1"/>
          <p:nvPr/>
        </p:nvSpPr>
        <p:spPr>
          <a:xfrm>
            <a:off x="844050" y="1970780"/>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smtClean="0">
                <a:solidFill>
                  <a:schemeClr val="dk1"/>
                </a:solidFill>
                <a:latin typeface="Verdana"/>
                <a:ea typeface="Verdana"/>
                <a:cs typeface="Verdana"/>
                <a:sym typeface="Verdana"/>
              </a:rPr>
              <a:t>Perform tests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May work for government agencies</a:t>
            </a:r>
          </a:p>
          <a:p>
            <a:pPr marL="285750" marR="0" lvl="0" indent="-285750" algn="l" rtl="0">
              <a:spcBef>
                <a:spcPts val="0"/>
              </a:spcBef>
              <a:buClr>
                <a:schemeClr val="dk1"/>
              </a:buClr>
              <a:buSzPct val="100000"/>
              <a:buFont typeface="Verdana"/>
              <a:buChar char="•"/>
            </a:pPr>
            <a:r>
              <a:rPr lang="en-US" sz="2400" b="0" i="0" u="none" strike="noStrike" cap="none" dirty="0" smtClean="0">
                <a:solidFill>
                  <a:schemeClr val="dk1"/>
                </a:solidFill>
                <a:latin typeface="Verdana"/>
                <a:ea typeface="Verdana"/>
                <a:cs typeface="Verdana"/>
                <a:sym typeface="Verdana"/>
              </a:rPr>
              <a:t>Usually have a bachelor’s degree in a science-related field and sometimes master’s degree in public health</a:t>
            </a:r>
            <a:endParaRPr lang="en-US" sz="24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5"/>
          <a:stretch/>
        </p:blipFill>
        <p:spPr>
          <a:xfrm>
            <a:off x="627320" y="785957"/>
            <a:ext cx="7889360" cy="4746796"/>
          </a:xfrm>
          <a:prstGeom prst="rect">
            <a:avLst/>
          </a:prstGeom>
        </p:spPr>
      </p:pic>
      <p:sp>
        <p:nvSpPr>
          <p:cNvPr id="5" name="Rectangle 4"/>
          <p:cNvSpPr/>
          <p:nvPr/>
        </p:nvSpPr>
        <p:spPr>
          <a:xfrm>
            <a:off x="221064" y="5663377"/>
            <a:ext cx="8701873" cy="1169551"/>
          </a:xfrm>
          <a:prstGeom prst="rect">
            <a:avLst/>
          </a:prstGeom>
        </p:spPr>
        <p:txBody>
          <a:bodyPr wrap="square">
            <a:spAutoFit/>
          </a:bodyPr>
          <a:lstStyle/>
          <a:p>
            <a:pPr algn="just"/>
            <a:r>
              <a:rPr lang="en-US" dirty="0">
                <a:latin typeface="Articulate Light" panose="02000503040000020004" pitchFamily="2" charset="0"/>
              </a:rPr>
              <a:t>Iowa Department of Public Health receives funding for this project through a joint organizational partnership between the Council of State and Territorial Epidemiologists (CSTE) and the Centers for Disease Control and Prevention (CDC), provided by CSTE through sub-awards from the CDC cooperative agreement number: 5U38OT00143. The contents of this project are solely the responsibility of the authors and do not necessarily represent the official views of CDC or CSTE.</a:t>
            </a:r>
            <a:endParaRPr lang="en-US" dirty="0">
              <a:solidFill>
                <a:prstClr val="black"/>
              </a:solidFill>
              <a:latin typeface="Microsoft Sans Serif" panose="020B0604020202020204" pitchFamily="34" charset="0"/>
            </a:endParaRPr>
          </a:p>
        </p:txBody>
      </p:sp>
      <p:sp>
        <p:nvSpPr>
          <p:cNvPr id="6" name="Shape 96"/>
          <p:cNvSpPr txBox="1"/>
          <p:nvPr/>
        </p:nvSpPr>
        <p:spPr>
          <a:xfrm>
            <a:off x="1510644" y="78071"/>
            <a:ext cx="6142808" cy="707886"/>
          </a:xfrm>
          <a:prstGeom prst="rect">
            <a:avLst/>
          </a:prstGeom>
          <a:noFill/>
          <a:ln>
            <a:noFill/>
          </a:ln>
        </p:spPr>
        <p:txBody>
          <a:bodyPr lIns="91425" tIns="45700" rIns="91425" bIns="45700" anchor="t" anchorCtr="0">
            <a:noAutofit/>
          </a:bodyPr>
          <a:lstStyle/>
          <a:p>
            <a:pPr algn="ctr">
              <a:buSzPct val="25000"/>
            </a:pPr>
            <a:r>
              <a:rPr lang="en-US" sz="4000" dirty="0" smtClean="0">
                <a:latin typeface="Verdana"/>
                <a:ea typeface="Verdana"/>
                <a:cs typeface="Verdana"/>
                <a:sym typeface="Verdana"/>
              </a:rPr>
              <a:t>Acknowledgements</a:t>
            </a:r>
            <a:endParaRPr lang="en-US" sz="4000" dirty="0">
              <a:latin typeface="Verdana"/>
              <a:ea typeface="Verdana"/>
              <a:cs typeface="Verdana"/>
              <a:sym typeface="Verdana"/>
            </a:endParaRPr>
          </a:p>
        </p:txBody>
      </p:sp>
    </p:spTree>
    <p:extLst>
      <p:ext uri="{BB962C8B-B14F-4D97-AF65-F5344CB8AC3E}">
        <p14:creationId xmlns:p14="http://schemas.microsoft.com/office/powerpoint/2010/main" val="2498130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1" name="Shape 201"/>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Nurse</a:t>
            </a:r>
          </a:p>
        </p:txBody>
      </p:sp>
      <p:sp>
        <p:nvSpPr>
          <p:cNvPr id="5" name="Shape 164"/>
          <p:cNvSpPr txBox="1"/>
          <p:nvPr/>
        </p:nvSpPr>
        <p:spPr>
          <a:xfrm>
            <a:off x="844050" y="1970780"/>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Monitor health conditions</a:t>
            </a:r>
          </a:p>
          <a:p>
            <a:pPr marR="0" lvl="0" algn="l" rtl="0">
              <a:spcBef>
                <a:spcPts val="0"/>
              </a:spcBef>
              <a:buClr>
                <a:schemeClr val="dk1"/>
              </a:buClr>
              <a:buSzPct val="100000"/>
            </a:pPr>
            <a:endParaRPr lang="en-US" sz="2400" dirty="0" smtClean="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b="0" i="0" u="none" strike="noStrike" cap="none" dirty="0" smtClean="0">
                <a:solidFill>
                  <a:schemeClr val="dk1"/>
                </a:solidFill>
                <a:latin typeface="Verdana"/>
                <a:ea typeface="Verdana"/>
                <a:cs typeface="Verdana"/>
                <a:sym typeface="Verdana"/>
              </a:rPr>
              <a:t>Administer medicine</a:t>
            </a:r>
          </a:p>
          <a:p>
            <a:pPr marR="0" lvl="0" algn="l" rtl="0">
              <a:spcBef>
                <a:spcPts val="0"/>
              </a:spcBef>
              <a:buClr>
                <a:schemeClr val="dk1"/>
              </a:buClr>
              <a:buSzPct val="100000"/>
            </a:pPr>
            <a:endParaRPr lang="en-US" sz="2400" b="0" i="0" u="none" strike="noStrike" cap="none" dirty="0" smtClean="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Provide care for patients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550" y="2286000"/>
            <a:ext cx="2795247" cy="4202721"/>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p:nvPr/>
        </p:nvSpPr>
        <p:spPr>
          <a:xfrm>
            <a:off x="304800" y="304800"/>
            <a:ext cx="8522700" cy="6306900"/>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9" name="Shape 209"/>
          <p:cNvSpPr txBox="1"/>
          <p:nvPr/>
        </p:nvSpPr>
        <p:spPr>
          <a:xfrm>
            <a:off x="0" y="603504"/>
            <a:ext cx="9144000" cy="708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dirty="0" smtClean="0">
                <a:solidFill>
                  <a:schemeClr val="dk1"/>
                </a:solidFill>
                <a:latin typeface="Verdana"/>
                <a:ea typeface="Verdana"/>
                <a:cs typeface="Verdana"/>
                <a:sym typeface="Verdana"/>
              </a:rPr>
              <a:t>Public Health Nurse</a:t>
            </a:r>
            <a:endParaRPr lang="en-US" sz="4000" dirty="0">
              <a:solidFill>
                <a:schemeClr val="dk1"/>
              </a:solidFill>
              <a:latin typeface="Verdana"/>
              <a:ea typeface="Verdana"/>
              <a:cs typeface="Verdana"/>
              <a:sym typeface="Verdana"/>
            </a:endParaRPr>
          </a:p>
        </p:txBody>
      </p:sp>
      <p:pic>
        <p:nvPicPr>
          <p:cNvPr id="212" name="Shape 212"/>
          <p:cNvPicPr preferRelativeResize="0"/>
          <p:nvPr/>
        </p:nvPicPr>
        <p:blipFill>
          <a:blip r:embed="rId3">
            <a:alphaModFix/>
          </a:blip>
          <a:stretch>
            <a:fillRect/>
          </a:stretch>
        </p:blipFill>
        <p:spPr>
          <a:xfrm>
            <a:off x="2903463" y="4021304"/>
            <a:ext cx="3337075" cy="2502800"/>
          </a:xfrm>
          <a:prstGeom prst="rect">
            <a:avLst/>
          </a:prstGeom>
          <a:noFill/>
          <a:ln>
            <a:noFill/>
          </a:ln>
          <a:effectLst>
            <a:outerShdw blurRad="50800" dist="38100" dir="2700000" algn="tl" rotWithShape="0">
              <a:prstClr val="black">
                <a:alpha val="40000"/>
              </a:prstClr>
            </a:outerShdw>
          </a:effectLst>
        </p:spPr>
      </p:pic>
      <p:sp>
        <p:nvSpPr>
          <p:cNvPr id="7" name="Shape 164"/>
          <p:cNvSpPr txBox="1"/>
          <p:nvPr/>
        </p:nvSpPr>
        <p:spPr>
          <a:xfrm>
            <a:off x="844050" y="1970780"/>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Improve the health of the community</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Often employed by local health departments and occupational health facilities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May need an associate’s or bachelor’s degree in nursing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8" name="Shape 218"/>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Physician</a:t>
            </a:r>
          </a:p>
        </p:txBody>
      </p:sp>
      <p:pic>
        <p:nvPicPr>
          <p:cNvPr id="221" name="Shape 221"/>
          <p:cNvPicPr preferRelativeResize="0"/>
          <p:nvPr/>
        </p:nvPicPr>
        <p:blipFill>
          <a:blip r:embed="rId3">
            <a:alphaModFix/>
          </a:blip>
          <a:stretch>
            <a:fillRect/>
          </a:stretch>
        </p:blipFill>
        <p:spPr>
          <a:xfrm>
            <a:off x="5526323" y="4368937"/>
            <a:ext cx="3072602" cy="2068577"/>
          </a:xfrm>
          <a:prstGeom prst="rect">
            <a:avLst/>
          </a:prstGeom>
          <a:noFill/>
          <a:ln>
            <a:noFill/>
          </a:ln>
          <a:effectLst>
            <a:outerShdw blurRad="50800" dist="38100" dir="2700000" algn="tl" rotWithShape="0">
              <a:prstClr val="black">
                <a:alpha val="40000"/>
              </a:prstClr>
            </a:outerShdw>
          </a:effectLst>
        </p:spPr>
      </p:pic>
      <p:sp>
        <p:nvSpPr>
          <p:cNvPr id="7" name="Shape 164"/>
          <p:cNvSpPr txBox="1"/>
          <p:nvPr/>
        </p:nvSpPr>
        <p:spPr>
          <a:xfrm>
            <a:off x="844050" y="1970780"/>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Responsible for human health</a:t>
            </a:r>
          </a:p>
          <a:p>
            <a:pPr marL="285750" marR="0" lvl="0" indent="-285750" algn="l" rtl="0">
              <a:spcBef>
                <a:spcPts val="0"/>
              </a:spcBef>
              <a:buClr>
                <a:schemeClr val="dk1"/>
              </a:buClr>
              <a:buSzPct val="100000"/>
              <a:buFont typeface="Verdana"/>
              <a:buChar char="•"/>
            </a:pPr>
            <a:r>
              <a:rPr lang="en-US" sz="2400" smtClean="0">
                <a:solidFill>
                  <a:schemeClr val="dk1"/>
                </a:solidFill>
                <a:latin typeface="Verdana"/>
                <a:ea typeface="Verdana"/>
                <a:cs typeface="Verdana"/>
                <a:sym typeface="Verdana"/>
              </a:rPr>
              <a:t>Diagnose illness</a:t>
            </a:r>
            <a:endParaRPr lang="en-US" sz="2400" dirty="0" smtClean="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Prescribe medications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Develop treatment plans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Perform surgery</a:t>
            </a:r>
          </a:p>
          <a:p>
            <a:pPr marL="285750" lvl="0" indent="-285750">
              <a:buClr>
                <a:schemeClr val="dk1"/>
              </a:buClr>
              <a:buSzPct val="100000"/>
              <a:buFont typeface="Verdana"/>
              <a:buChar char="•"/>
            </a:pPr>
            <a:r>
              <a:rPr lang="en-US" sz="2400" dirty="0" smtClean="0">
                <a:solidFill>
                  <a:schemeClr val="dk1"/>
                </a:solidFill>
                <a:latin typeface="Verdana"/>
                <a:ea typeface="Verdana"/>
                <a:cs typeface="Verdana"/>
                <a:sym typeface="Verdana"/>
              </a:rPr>
              <a:t>Need a Doctor </a:t>
            </a:r>
            <a:r>
              <a:rPr lang="en-US" sz="2400" dirty="0">
                <a:solidFill>
                  <a:schemeClr val="dk1"/>
                </a:solidFill>
                <a:latin typeface="Verdana"/>
                <a:ea typeface="Verdana"/>
                <a:cs typeface="Verdana"/>
                <a:sym typeface="Verdana"/>
              </a:rPr>
              <a:t>of Medicine (M.D.) or a Doctor of Osteopathic Medicine (D.O.) degree</a:t>
            </a:r>
            <a:r>
              <a:rPr lang="en-US" sz="2400" dirty="0" smtClean="0">
                <a:solidFill>
                  <a:schemeClr val="dk1"/>
                </a:solidFill>
                <a:latin typeface="Verdana"/>
                <a:ea typeface="Verdana"/>
                <a:cs typeface="Verdana"/>
                <a:sym typeface="Verdana"/>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7" name="Shape 227"/>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Veterinarian</a:t>
            </a:r>
          </a:p>
        </p:txBody>
      </p:sp>
      <p:pic>
        <p:nvPicPr>
          <p:cNvPr id="230" name="Shape 230"/>
          <p:cNvPicPr preferRelativeResize="0"/>
          <p:nvPr/>
        </p:nvPicPr>
        <p:blipFill>
          <a:blip r:embed="rId3">
            <a:alphaModFix/>
          </a:blip>
          <a:stretch>
            <a:fillRect/>
          </a:stretch>
        </p:blipFill>
        <p:spPr>
          <a:xfrm>
            <a:off x="5196669" y="4210734"/>
            <a:ext cx="3461872" cy="2307925"/>
          </a:xfrm>
          <a:prstGeom prst="rect">
            <a:avLst/>
          </a:prstGeom>
          <a:noFill/>
          <a:ln>
            <a:noFill/>
          </a:ln>
          <a:effectLst>
            <a:outerShdw blurRad="50800" dist="38100" dir="2700000" algn="tl" rotWithShape="0">
              <a:prstClr val="black">
                <a:alpha val="40000"/>
              </a:prstClr>
            </a:outerShdw>
          </a:effectLst>
        </p:spPr>
      </p:pic>
      <p:sp>
        <p:nvSpPr>
          <p:cNvPr id="7" name="Shape 164"/>
          <p:cNvSpPr txBox="1"/>
          <p:nvPr/>
        </p:nvSpPr>
        <p:spPr>
          <a:xfrm>
            <a:off x="844050" y="1970780"/>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Responsible for animal and public health</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Give vaccines </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Diagnose and treat illness and injury</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Perform surgery</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Conduct research</a:t>
            </a:r>
          </a:p>
          <a:p>
            <a:pPr marL="285750" lvl="0" indent="-285750">
              <a:buClr>
                <a:schemeClr val="dk1"/>
              </a:buClr>
              <a:buSzPct val="100000"/>
              <a:buFont typeface="Verdana"/>
              <a:buChar char="•"/>
            </a:pPr>
            <a:r>
              <a:rPr lang="en-US" sz="2400" dirty="0" smtClean="0">
                <a:solidFill>
                  <a:schemeClr val="dk1"/>
                </a:solidFill>
                <a:latin typeface="Verdana"/>
                <a:ea typeface="Verdana"/>
                <a:cs typeface="Verdana"/>
                <a:sym typeface="Verdana"/>
              </a:rPr>
              <a:t>Need a Doctor </a:t>
            </a:r>
            <a:r>
              <a:rPr lang="en-US" sz="2400" dirty="0">
                <a:solidFill>
                  <a:schemeClr val="dk1"/>
                </a:solidFill>
                <a:latin typeface="Verdana"/>
                <a:ea typeface="Verdana"/>
                <a:cs typeface="Verdana"/>
                <a:sym typeface="Verdana"/>
              </a:rPr>
              <a:t>of </a:t>
            </a:r>
            <a:r>
              <a:rPr lang="en-US" sz="2400" dirty="0" smtClean="0">
                <a:solidFill>
                  <a:schemeClr val="dk1"/>
                </a:solidFill>
                <a:latin typeface="Verdana"/>
                <a:ea typeface="Verdana"/>
                <a:cs typeface="Verdana"/>
                <a:sym typeface="Verdana"/>
              </a:rPr>
              <a:t>Veterinary Medicine (D.V.M or V.M.D)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6" name="Shape 236"/>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Public Health Veterinarian</a:t>
            </a:r>
          </a:p>
        </p:txBody>
      </p:sp>
      <p:pic>
        <p:nvPicPr>
          <p:cNvPr id="238" name="Shape 238"/>
          <p:cNvPicPr preferRelativeResize="0"/>
          <p:nvPr/>
        </p:nvPicPr>
        <p:blipFill>
          <a:blip r:embed="rId3">
            <a:alphaModFix/>
          </a:blip>
          <a:stretch>
            <a:fillRect/>
          </a:stretch>
        </p:blipFill>
        <p:spPr>
          <a:xfrm>
            <a:off x="5523722" y="4385388"/>
            <a:ext cx="3136206" cy="2115048"/>
          </a:xfrm>
          <a:prstGeom prst="rect">
            <a:avLst/>
          </a:prstGeom>
          <a:noFill/>
          <a:ln>
            <a:noFill/>
          </a:ln>
          <a:effectLst>
            <a:outerShdw blurRad="50800" dist="38100" dir="2700000" algn="tl" rotWithShape="0">
              <a:prstClr val="black">
                <a:alpha val="40000"/>
              </a:prstClr>
            </a:outerShdw>
          </a:effectLst>
        </p:spPr>
      </p:pic>
      <p:sp>
        <p:nvSpPr>
          <p:cNvPr id="6" name="Shape 164"/>
          <p:cNvSpPr txBox="1"/>
          <p:nvPr/>
        </p:nvSpPr>
        <p:spPr>
          <a:xfrm>
            <a:off x="844050" y="1905463"/>
            <a:ext cx="7332079"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Focuses on the interaction between animal and human health</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May work in food safety, disaster preparedness, </a:t>
            </a:r>
            <a:r>
              <a:rPr lang="en-US" sz="2400" dirty="0" err="1" smtClean="0">
                <a:solidFill>
                  <a:schemeClr val="dk1"/>
                </a:solidFill>
                <a:latin typeface="Verdana"/>
                <a:ea typeface="Verdana"/>
                <a:cs typeface="Verdana"/>
                <a:sym typeface="Verdana"/>
              </a:rPr>
              <a:t>zoonoses</a:t>
            </a:r>
            <a:r>
              <a:rPr lang="en-US" sz="2400" dirty="0" smtClean="0">
                <a:solidFill>
                  <a:schemeClr val="dk1"/>
                </a:solidFill>
                <a:latin typeface="Verdana"/>
                <a:ea typeface="Verdana"/>
                <a:cs typeface="Verdana"/>
                <a:sym typeface="Verdana"/>
              </a:rPr>
              <a:t> prevention, epidemiology, drug and vaccine safety, occupational health</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Employed by health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departments, CDC, USDA</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FDA, National Park Service,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industry or companies</a:t>
            </a:r>
          </a:p>
          <a:p>
            <a:pPr marL="285750" marR="0" lvl="0" indent="-285750" algn="l" rtl="0">
              <a:spcBef>
                <a:spcPts val="0"/>
              </a:spcBef>
              <a:buClr>
                <a:schemeClr val="dk1"/>
              </a:buClr>
              <a:buSzPct val="100000"/>
              <a:buFont typeface="Verdana"/>
              <a:buChar char="•"/>
            </a:pPr>
            <a:endParaRPr lang="en-US" sz="2400" dirty="0" smtClean="0">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54" name="Shape 254"/>
          <p:cNvSpPr txBox="1"/>
          <p:nvPr/>
        </p:nvSpPr>
        <p:spPr>
          <a:xfrm>
            <a:off x="-5861" y="310436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Roles in a Disease Outbreak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60" name="Shape 260"/>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Epidemiologist</a:t>
            </a:r>
          </a:p>
        </p:txBody>
      </p:sp>
      <p:sp>
        <p:nvSpPr>
          <p:cNvPr id="261" name="Shape 261"/>
          <p:cNvSpPr txBox="1"/>
          <p:nvPr/>
        </p:nvSpPr>
        <p:spPr>
          <a:xfrm>
            <a:off x="760337" y="1934762"/>
            <a:ext cx="7611600" cy="30471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Create a case description (standard set of criteria for deciding whether an individual should be classified as having the disease)</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Identify cases</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Interview patients</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Describe the outbreak in terms of time, place, and person</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Determine the cause and </a:t>
            </a:r>
            <a:r>
              <a:rPr lang="en-US" sz="2400" dirty="0" smtClean="0">
                <a:solidFill>
                  <a:schemeClr val="dk1"/>
                </a:solidFill>
                <a:latin typeface="Verdana"/>
                <a:ea typeface="Verdana"/>
                <a:cs typeface="Verdana"/>
                <a:sym typeface="Verdana"/>
              </a:rPr>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route </a:t>
            </a:r>
            <a:r>
              <a:rPr lang="en-US" sz="2400" dirty="0">
                <a:solidFill>
                  <a:schemeClr val="dk1"/>
                </a:solidFill>
                <a:latin typeface="Verdana"/>
                <a:ea typeface="Verdana"/>
                <a:cs typeface="Verdana"/>
                <a:sym typeface="Verdana"/>
              </a:rPr>
              <a:t>of spread of </a:t>
            </a:r>
            <a:r>
              <a:rPr lang="en-US" sz="2400" dirty="0" smtClean="0">
                <a:solidFill>
                  <a:schemeClr val="dk1"/>
                </a:solidFill>
                <a:latin typeface="Verdana"/>
                <a:ea typeface="Verdana"/>
                <a:cs typeface="Verdana"/>
                <a:sym typeface="Verdana"/>
              </a:rPr>
              <a:t>the disease</a:t>
            </a: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Make recommendations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for preventing and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controlling disease</a:t>
            </a:r>
            <a:endParaRPr lang="en-US" sz="2400" dirty="0">
              <a:solidFill>
                <a:schemeClr val="dk1"/>
              </a:solidFill>
              <a:latin typeface="Verdana"/>
              <a:ea typeface="Verdana"/>
              <a:cs typeface="Verdana"/>
              <a:sym typeface="Verdan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344" r="8691"/>
          <a:stretch/>
        </p:blipFill>
        <p:spPr>
          <a:xfrm>
            <a:off x="6008914" y="4254758"/>
            <a:ext cx="2752531" cy="2259369"/>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67" name="Shape 267"/>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900">
                <a:solidFill>
                  <a:schemeClr val="dk1"/>
                </a:solidFill>
                <a:latin typeface="Verdana"/>
                <a:ea typeface="Verdana"/>
                <a:cs typeface="Verdana"/>
                <a:sym typeface="Verdana"/>
              </a:rPr>
              <a:t>Public Health Laboratory Scientist</a:t>
            </a:r>
          </a:p>
        </p:txBody>
      </p:sp>
      <p:sp>
        <p:nvSpPr>
          <p:cNvPr id="268" name="Shape 268"/>
          <p:cNvSpPr txBox="1"/>
          <p:nvPr/>
        </p:nvSpPr>
        <p:spPr>
          <a:xfrm>
            <a:off x="532850" y="2051550"/>
            <a:ext cx="4674163" cy="1200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Perform laboratory analysis on </a:t>
            </a:r>
            <a:r>
              <a:rPr lang="en-US" sz="2400" dirty="0" smtClean="0">
                <a:solidFill>
                  <a:schemeClr val="dk1"/>
                </a:solidFill>
                <a:latin typeface="Verdana"/>
                <a:ea typeface="Verdana"/>
                <a:cs typeface="Verdana"/>
                <a:sym typeface="Verdana"/>
              </a:rPr>
              <a:t>samples</a:t>
            </a:r>
          </a:p>
          <a:p>
            <a:pPr marL="285750" marR="0" lvl="0" indent="-285750" algn="l" rtl="0">
              <a:spcBef>
                <a:spcPts val="0"/>
              </a:spcBef>
              <a:buClr>
                <a:schemeClr val="dk1"/>
              </a:buClr>
              <a:buSzPct val="100000"/>
              <a:buFont typeface="Verdana"/>
              <a:buChar char="•"/>
            </a:pP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Determine the cause </a:t>
            </a:r>
            <a:r>
              <a:rPr lang="en-US" sz="2400" dirty="0" smtClean="0">
                <a:solidFill>
                  <a:schemeClr val="dk1"/>
                </a:solidFill>
                <a:latin typeface="Verdana"/>
                <a:ea typeface="Verdana"/>
                <a:cs typeface="Verdana"/>
                <a:sym typeface="Verdana"/>
              </a:rPr>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of disease</a:t>
            </a:r>
          </a:p>
          <a:p>
            <a:pPr marL="285750" marR="0" lvl="0" indent="-285750" algn="l" rtl="0">
              <a:spcBef>
                <a:spcPts val="0"/>
              </a:spcBef>
              <a:buClr>
                <a:schemeClr val="dk1"/>
              </a:buClr>
              <a:buSzPct val="100000"/>
              <a:buFont typeface="Verdana"/>
              <a:buChar char="•"/>
            </a:pP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Determine what can be used to treat the disease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976" y="1716833"/>
            <a:ext cx="3338537" cy="473062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74" name="Shape 274"/>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Nurse</a:t>
            </a:r>
          </a:p>
        </p:txBody>
      </p:sp>
      <p:sp>
        <p:nvSpPr>
          <p:cNvPr id="275" name="Shape 275"/>
          <p:cNvSpPr txBox="1"/>
          <p:nvPr/>
        </p:nvSpPr>
        <p:spPr>
          <a:xfrm>
            <a:off x="849923" y="1655481"/>
            <a:ext cx="7432500" cy="230819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Receive disease reports and confirm the existence of an outbreak</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Interview patients</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Collect samples for laboratory analysis</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Develop programs to educate the public on any risks</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Give mass vaccinations, if necessary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821" y="4307771"/>
            <a:ext cx="3340359" cy="223560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81" name="Shape 281"/>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Physician</a:t>
            </a:r>
          </a:p>
        </p:txBody>
      </p:sp>
      <p:sp>
        <p:nvSpPr>
          <p:cNvPr id="282" name="Shape 282"/>
          <p:cNvSpPr txBox="1"/>
          <p:nvPr/>
        </p:nvSpPr>
        <p:spPr>
          <a:xfrm>
            <a:off x="1223574" y="2022600"/>
            <a:ext cx="6759300" cy="19389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Recognize and report disease outbreaks in </a:t>
            </a:r>
            <a:r>
              <a:rPr lang="en-US" sz="2400" dirty="0" smtClean="0">
                <a:solidFill>
                  <a:schemeClr val="dk1"/>
                </a:solidFill>
                <a:latin typeface="Verdana"/>
                <a:ea typeface="Verdana"/>
                <a:cs typeface="Verdana"/>
                <a:sym typeface="Verdana"/>
              </a:rPr>
              <a:t>people</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Manage and treat patients with disease</a:t>
            </a: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Warn </a:t>
            </a:r>
            <a:r>
              <a:rPr lang="en-US" sz="2400" dirty="0" smtClean="0">
                <a:solidFill>
                  <a:schemeClr val="dk1"/>
                </a:solidFill>
                <a:latin typeface="Verdana"/>
                <a:ea typeface="Verdana"/>
                <a:cs typeface="Verdana"/>
                <a:sym typeface="Verdana"/>
              </a:rPr>
              <a:t>patients </a:t>
            </a:r>
            <a:r>
              <a:rPr lang="en-US" sz="2400" dirty="0">
                <a:solidFill>
                  <a:schemeClr val="dk1"/>
                </a:solidFill>
                <a:latin typeface="Verdana"/>
                <a:ea typeface="Verdana"/>
                <a:cs typeface="Verdana"/>
                <a:sym typeface="Verdana"/>
              </a:rPr>
              <a:t>of the risks of zoonotic disease transmission</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Communicate with other health officials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804" y="4307771"/>
            <a:ext cx="3228392" cy="2152261"/>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p:nvPr/>
        </p:nvSpPr>
        <p:spPr>
          <a:xfrm>
            <a:off x="0" y="0"/>
            <a:ext cx="9144000" cy="3429000"/>
          </a:xfrm>
          <a:prstGeom prst="rect">
            <a:avLst/>
          </a:prstGeom>
          <a:solidFill>
            <a:srgbClr val="00723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p:nvPr/>
        </p:nvSpPr>
        <p:spPr>
          <a:xfrm>
            <a:off x="0" y="3428998"/>
            <a:ext cx="9144000" cy="3435439"/>
          </a:xfrm>
          <a:prstGeom prst="rect">
            <a:avLst/>
          </a:prstGeom>
          <a:solidFill>
            <a:schemeClr val="bg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90" name="Shape 90"/>
          <p:cNvSpPr txBox="1"/>
          <p:nvPr/>
        </p:nvSpPr>
        <p:spPr>
          <a:xfrm>
            <a:off x="1936295" y="1351498"/>
            <a:ext cx="5288635" cy="2077500"/>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buSzPct val="25000"/>
              <a:buNone/>
            </a:pPr>
            <a:r>
              <a:rPr lang="en-US" sz="4400" b="0" i="0" u="none" strike="noStrike" cap="none" dirty="0" smtClean="0">
                <a:solidFill>
                  <a:schemeClr val="dk1"/>
                </a:solidFill>
                <a:latin typeface="Verdana"/>
                <a:ea typeface="Verdana"/>
                <a:cs typeface="Verdana"/>
                <a:sym typeface="Verdana"/>
              </a:rPr>
              <a:t>One Health </a:t>
            </a:r>
            <a:r>
              <a:rPr lang="en-US" sz="4400" b="0" i="0" u="none" strike="noStrike" cap="none" dirty="0">
                <a:solidFill>
                  <a:schemeClr val="dk1"/>
                </a:solidFill>
                <a:latin typeface="Verdana"/>
                <a:ea typeface="Verdana"/>
                <a:cs typeface="Verdana"/>
                <a:sym typeface="Verdana"/>
              </a:rPr>
              <a:t>Agencies and Careers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1468"/>
            <a:ext cx="3260480" cy="239652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310" y="3999244"/>
            <a:ext cx="2316690" cy="28587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p:nvPr/>
        </p:nvSpPr>
        <p:spPr>
          <a:xfrm>
            <a:off x="304800" y="316522"/>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88" name="Shape 288"/>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Veterinarian</a:t>
            </a:r>
          </a:p>
        </p:txBody>
      </p:sp>
      <p:sp>
        <p:nvSpPr>
          <p:cNvPr id="289" name="Shape 289"/>
          <p:cNvSpPr txBox="1"/>
          <p:nvPr/>
        </p:nvSpPr>
        <p:spPr>
          <a:xfrm>
            <a:off x="903029" y="1715133"/>
            <a:ext cx="7326217" cy="30471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Recognize and report disease outbreaks in </a:t>
            </a:r>
            <a:r>
              <a:rPr lang="en-US" sz="2400" dirty="0" smtClean="0">
                <a:solidFill>
                  <a:schemeClr val="dk1"/>
                </a:solidFill>
                <a:latin typeface="Verdana"/>
                <a:ea typeface="Verdana"/>
                <a:cs typeface="Verdana"/>
                <a:sym typeface="Verdana"/>
              </a:rPr>
              <a:t>animals and people</a:t>
            </a: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Assess the risk for potential zoonotic disease </a:t>
            </a:r>
            <a:r>
              <a:rPr lang="en-US" sz="2400" dirty="0" smtClean="0">
                <a:solidFill>
                  <a:schemeClr val="dk1"/>
                </a:solidFill>
                <a:latin typeface="Verdana"/>
                <a:ea typeface="Verdana"/>
                <a:cs typeface="Verdana"/>
                <a:sym typeface="Verdana"/>
              </a:rPr>
              <a:t>transmission in animals and people</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Make prevention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recommendations to prevent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diseases shared between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animals and people</a:t>
            </a: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Advise potentially exposed </a:t>
            </a:r>
            <a:r>
              <a:rPr lang="en-US" sz="2400" dirty="0" smtClean="0">
                <a:solidFill>
                  <a:schemeClr val="dk1"/>
                </a:solidFill>
                <a:latin typeface="Verdana"/>
                <a:ea typeface="Verdana"/>
                <a:cs typeface="Verdana"/>
                <a:sym typeface="Verdana"/>
              </a:rPr>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people </a:t>
            </a:r>
            <a:r>
              <a:rPr lang="en-US" sz="2400" dirty="0">
                <a:solidFill>
                  <a:schemeClr val="dk1"/>
                </a:solidFill>
                <a:latin typeface="Verdana"/>
                <a:ea typeface="Verdana"/>
                <a:cs typeface="Verdana"/>
                <a:sym typeface="Verdana"/>
              </a:rPr>
              <a:t>to seek medical </a:t>
            </a:r>
            <a:r>
              <a:rPr lang="en-US" sz="2400" dirty="0" smtClean="0">
                <a:solidFill>
                  <a:schemeClr val="dk1"/>
                </a:solidFill>
                <a:latin typeface="Verdana"/>
                <a:ea typeface="Verdana"/>
                <a:cs typeface="Verdana"/>
                <a:sym typeface="Verdana"/>
              </a:rPr>
              <a:t>attention</a:t>
            </a:r>
            <a:endParaRPr lang="en-US" sz="2400" dirty="0">
              <a:solidFill>
                <a:schemeClr val="dk1"/>
              </a:solidFill>
              <a:latin typeface="Verdana"/>
              <a:ea typeface="Verdana"/>
              <a:cs typeface="Verdana"/>
              <a:sym typeface="Verdana"/>
            </a:endParaRP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Share their findings with human </a:t>
            </a:r>
            <a:r>
              <a:rPr lang="en-US" sz="2400" dirty="0" smtClean="0">
                <a:solidFill>
                  <a:schemeClr val="dk1"/>
                </a:solidFill>
                <a:latin typeface="Verdana"/>
                <a:ea typeface="Verdana"/>
                <a:cs typeface="Verdana"/>
                <a:sym typeface="Verdana"/>
              </a:rPr>
              <a:t/>
            </a:r>
            <a:br>
              <a:rPr lang="en-US" sz="2400" dirty="0" smtClean="0">
                <a:solidFill>
                  <a:schemeClr val="dk1"/>
                </a:solidFill>
                <a:latin typeface="Verdana"/>
                <a:ea typeface="Verdana"/>
                <a:cs typeface="Verdana"/>
                <a:sym typeface="Verdana"/>
              </a:rPr>
            </a:br>
            <a:r>
              <a:rPr lang="en-US" sz="2400" dirty="0" smtClean="0">
                <a:solidFill>
                  <a:schemeClr val="dk1"/>
                </a:solidFill>
                <a:latin typeface="Verdana"/>
                <a:ea typeface="Verdana"/>
                <a:cs typeface="Verdana"/>
                <a:sym typeface="Verdana"/>
              </a:rPr>
              <a:t>and animal health officials</a:t>
            </a:r>
            <a:endParaRPr lang="en-US" sz="2400" dirty="0">
              <a:solidFill>
                <a:schemeClr val="dk1"/>
              </a:solidFill>
              <a:latin typeface="Verdana"/>
              <a:ea typeface="Verdana"/>
              <a:cs typeface="Verdana"/>
              <a:sym typeface="Verdana"/>
            </a:endParaRPr>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10910" r="9117" b="6678"/>
          <a:stretch/>
        </p:blipFill>
        <p:spPr>
          <a:xfrm>
            <a:off x="6428749" y="3294669"/>
            <a:ext cx="2319901" cy="3158326"/>
          </a:xfrm>
          <a:prstGeom prst="rect">
            <a:avLst/>
          </a:prstGeom>
          <a:ln>
            <a:solidFill>
              <a:schemeClr val="accent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95" name="Shape 295"/>
          <p:cNvSpPr txBox="1"/>
          <p:nvPr/>
        </p:nvSpPr>
        <p:spPr>
          <a:xfrm>
            <a:off x="0" y="603504"/>
            <a:ext cx="9143998"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Verdana"/>
                <a:ea typeface="Verdana"/>
                <a:cs typeface="Verdana"/>
                <a:sym typeface="Verdana"/>
              </a:rPr>
              <a:t>Public Health Veterinarian</a:t>
            </a:r>
          </a:p>
        </p:txBody>
      </p:sp>
      <p:sp>
        <p:nvSpPr>
          <p:cNvPr id="296" name="Shape 296"/>
          <p:cNvSpPr txBox="1"/>
          <p:nvPr/>
        </p:nvSpPr>
        <p:spPr>
          <a:xfrm>
            <a:off x="1420950" y="2028100"/>
            <a:ext cx="6581700" cy="23082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Determine the cause of </a:t>
            </a:r>
            <a:r>
              <a:rPr lang="en-US" sz="2400" dirty="0" smtClean="0">
                <a:solidFill>
                  <a:schemeClr val="dk1"/>
                </a:solidFill>
                <a:latin typeface="Verdana"/>
                <a:ea typeface="Verdana"/>
                <a:cs typeface="Verdana"/>
                <a:sym typeface="Verdana"/>
              </a:rPr>
              <a:t>an </a:t>
            </a:r>
            <a:r>
              <a:rPr lang="en-US" sz="2400" dirty="0">
                <a:solidFill>
                  <a:schemeClr val="dk1"/>
                </a:solidFill>
                <a:latin typeface="Verdana"/>
                <a:ea typeface="Verdana"/>
                <a:cs typeface="Verdana"/>
                <a:sym typeface="Verdana"/>
              </a:rPr>
              <a:t>outbreak</a:t>
            </a:r>
          </a:p>
          <a:p>
            <a:pPr marL="285750" marR="0" lvl="0" indent="-285750" algn="l" rtl="0">
              <a:spcBef>
                <a:spcPts val="0"/>
              </a:spcBef>
              <a:buClr>
                <a:schemeClr val="dk1"/>
              </a:buClr>
              <a:buSzPct val="100000"/>
              <a:buFont typeface="Verdana"/>
              <a:buChar char="•"/>
            </a:pPr>
            <a:r>
              <a:rPr lang="en-US" sz="2400" dirty="0">
                <a:solidFill>
                  <a:schemeClr val="dk1"/>
                </a:solidFill>
                <a:latin typeface="Verdana"/>
                <a:ea typeface="Verdana"/>
                <a:cs typeface="Verdana"/>
                <a:sym typeface="Verdana"/>
              </a:rPr>
              <a:t>Provide recommendations for animal disease responders</a:t>
            </a:r>
          </a:p>
          <a:p>
            <a:pPr marL="285750" marR="0" lvl="0" indent="-285750" algn="l" rtl="0">
              <a:spcBef>
                <a:spcPts val="0"/>
              </a:spcBef>
              <a:buClr>
                <a:schemeClr val="dk1"/>
              </a:buClr>
              <a:buSzPct val="100000"/>
              <a:buFont typeface="Verdana"/>
              <a:buChar char="•"/>
            </a:pPr>
            <a:r>
              <a:rPr lang="en-US" sz="2400" dirty="0" smtClean="0">
                <a:solidFill>
                  <a:schemeClr val="dk1"/>
                </a:solidFill>
                <a:latin typeface="Verdana"/>
                <a:ea typeface="Verdana"/>
                <a:cs typeface="Verdana"/>
                <a:sym typeface="Verdana"/>
              </a:rPr>
              <a:t>Develop </a:t>
            </a:r>
            <a:r>
              <a:rPr lang="en-US" sz="2400" dirty="0">
                <a:solidFill>
                  <a:schemeClr val="dk1"/>
                </a:solidFill>
                <a:latin typeface="Verdana"/>
                <a:ea typeface="Verdana"/>
                <a:cs typeface="Verdana"/>
                <a:sym typeface="Verdana"/>
              </a:rPr>
              <a:t>a plan to control and prevent further illness</a:t>
            </a:r>
          </a:p>
        </p:txBody>
      </p:sp>
      <p:pic>
        <p:nvPicPr>
          <p:cNvPr id="4" name="Picture 3"/>
          <p:cNvPicPr>
            <a:picLocks noChangeAspect="1"/>
          </p:cNvPicPr>
          <p:nvPr/>
        </p:nvPicPr>
        <p:blipFill>
          <a:blip r:embed="rId3"/>
          <a:stretch>
            <a:fillRect/>
          </a:stretch>
        </p:blipFill>
        <p:spPr>
          <a:xfrm>
            <a:off x="4917233" y="3700951"/>
            <a:ext cx="3536204" cy="2785574"/>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96" name="Shape 96"/>
          <p:cNvSpPr txBox="1"/>
          <p:nvPr/>
        </p:nvSpPr>
        <p:spPr>
          <a:xfrm>
            <a:off x="304800" y="603220"/>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Learning Objectives</a:t>
            </a:r>
          </a:p>
        </p:txBody>
      </p:sp>
      <p:sp>
        <p:nvSpPr>
          <p:cNvPr id="97" name="Shape 97"/>
          <p:cNvSpPr txBox="1"/>
          <p:nvPr/>
        </p:nvSpPr>
        <p:spPr>
          <a:xfrm>
            <a:off x="1195753" y="1969476"/>
            <a:ext cx="6693876" cy="230832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Verdana"/>
              <a:buAutoNum type="arabicPeriod"/>
            </a:pPr>
            <a:r>
              <a:rPr lang="en-US" sz="2400" b="0" i="0" u="none" strike="noStrike" cap="none">
                <a:solidFill>
                  <a:schemeClr val="dk1"/>
                </a:solidFill>
                <a:latin typeface="Verdana"/>
                <a:ea typeface="Verdana"/>
                <a:cs typeface="Verdana"/>
                <a:sym typeface="Verdana"/>
              </a:rPr>
              <a:t>Identify agencies that promote animal and public health.</a:t>
            </a:r>
          </a:p>
          <a:p>
            <a:pPr marL="342900" marR="0" lvl="0" indent="-342900" algn="l" rtl="0">
              <a:spcBef>
                <a:spcPts val="0"/>
              </a:spcBef>
              <a:buClr>
                <a:schemeClr val="dk1"/>
              </a:buClr>
              <a:buSzPct val="100000"/>
              <a:buFont typeface="Verdana"/>
              <a:buAutoNum type="arabicPeriod"/>
            </a:pPr>
            <a:r>
              <a:rPr lang="en-US" sz="2400" b="0" i="0" u="none" strike="noStrike" cap="none">
                <a:solidFill>
                  <a:schemeClr val="dk1"/>
                </a:solidFill>
                <a:latin typeface="Verdana"/>
                <a:ea typeface="Verdana"/>
                <a:cs typeface="Verdana"/>
                <a:sym typeface="Verdana"/>
              </a:rPr>
              <a:t>Recognize careers that are available in animal and public health.</a:t>
            </a:r>
          </a:p>
          <a:p>
            <a:pPr marL="342900" marR="0" lvl="0" indent="-342900" algn="l" rtl="0">
              <a:spcBef>
                <a:spcPts val="0"/>
              </a:spcBef>
              <a:buClr>
                <a:schemeClr val="dk1"/>
              </a:buClr>
              <a:buSzPct val="100000"/>
              <a:buFont typeface="Verdana"/>
              <a:buAutoNum type="arabicPeriod"/>
            </a:pPr>
            <a:r>
              <a:rPr lang="en-US" sz="2400" b="0" i="0" u="none" strike="noStrike" cap="none">
                <a:solidFill>
                  <a:schemeClr val="dk1"/>
                </a:solidFill>
                <a:latin typeface="Verdana"/>
                <a:ea typeface="Verdana"/>
                <a:cs typeface="Verdana"/>
                <a:sym typeface="Verdana"/>
              </a:rPr>
              <a:t>Describe the education and responsibilities that different animal and public health jobs require.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47" y="4846710"/>
            <a:ext cx="3444750" cy="17483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5"/>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3" name="Shape 96"/>
          <p:cNvSpPr txBox="1"/>
          <p:nvPr/>
        </p:nvSpPr>
        <p:spPr>
          <a:xfrm>
            <a:off x="304800" y="603220"/>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dirty="0" smtClean="0">
                <a:solidFill>
                  <a:schemeClr val="dk1"/>
                </a:solidFill>
                <a:latin typeface="Verdana"/>
                <a:ea typeface="Verdana"/>
                <a:cs typeface="Verdana"/>
                <a:sym typeface="Verdana"/>
              </a:rPr>
              <a:t>One Health</a:t>
            </a:r>
            <a:endParaRPr lang="en-US" sz="4000" b="0" i="0" u="none" strike="noStrike" cap="none" dirty="0">
              <a:solidFill>
                <a:schemeClr val="dk1"/>
              </a:solidFill>
              <a:latin typeface="Verdana"/>
              <a:ea typeface="Verdana"/>
              <a:cs typeface="Verdana"/>
              <a:sym typeface="Verdana"/>
            </a:endParaRPr>
          </a:p>
        </p:txBody>
      </p:sp>
      <p:sp>
        <p:nvSpPr>
          <p:cNvPr id="4" name="TextBox 3"/>
          <p:cNvSpPr txBox="1"/>
          <p:nvPr/>
        </p:nvSpPr>
        <p:spPr>
          <a:xfrm>
            <a:off x="707136" y="1934813"/>
            <a:ext cx="5096505" cy="4524315"/>
          </a:xfrm>
          <a:prstGeom prst="rect">
            <a:avLst/>
          </a:prstGeom>
          <a:noFill/>
        </p:spPr>
        <p:txBody>
          <a:bodyPr wrap="square" rtlCol="0">
            <a:spAutoFit/>
          </a:bodyPr>
          <a:lstStyle/>
          <a:p>
            <a:pPr algn="ctr"/>
            <a:r>
              <a:rPr lang="en-US" sz="2400" dirty="0" smtClean="0">
                <a:latin typeface="Verdana" panose="020B0604030504040204" pitchFamily="34" charset="0"/>
                <a:ea typeface="Verdana" panose="020B0604030504040204" pitchFamily="34" charset="0"/>
                <a:cs typeface="Verdana" panose="020B0604030504040204" pitchFamily="34" charset="0"/>
              </a:rPr>
              <a:t>One Health is an approach that recognizes that the health of humans is connected to the health of animals and the environment. The goal of One Health is to encourage the collaborative efforts of multiple disciplines locally, regionally, nationally, or globally to achieve the best health for people, animals, and our environment. </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AutoShape 2" descr="Image result for one heal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one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899" y="2602304"/>
            <a:ext cx="3089663" cy="318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9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04" name="Shape 104"/>
          <p:cNvSpPr txBox="1"/>
          <p:nvPr/>
        </p:nvSpPr>
        <p:spPr>
          <a:xfrm>
            <a:off x="744414" y="2796586"/>
            <a:ext cx="7643445"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Agencies Promoting Animal and Public Health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0" name="Shape 110"/>
          <p:cNvSpPr txBox="1"/>
          <p:nvPr/>
        </p:nvSpPr>
        <p:spPr>
          <a:xfrm>
            <a:off x="304798" y="310436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Local Agencies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6" name="Shape 116"/>
          <p:cNvSpPr txBox="1"/>
          <p:nvPr/>
        </p:nvSpPr>
        <p:spPr>
          <a:xfrm>
            <a:off x="304800" y="60350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Local Health Department</a:t>
            </a:r>
          </a:p>
        </p:txBody>
      </p:sp>
      <p:sp>
        <p:nvSpPr>
          <p:cNvPr id="117" name="Shape 117"/>
          <p:cNvSpPr txBox="1"/>
          <p:nvPr/>
        </p:nvSpPr>
        <p:spPr>
          <a:xfrm>
            <a:off x="1631400" y="2011550"/>
            <a:ext cx="5881200" cy="19389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Gives immunizations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Investigates reportable disease cases and</a:t>
            </a:r>
            <a:r>
              <a:rPr lang="en-US" sz="2400" dirty="0">
                <a:solidFill>
                  <a:schemeClr val="dk1"/>
                </a:solidFill>
                <a:latin typeface="Verdana"/>
                <a:ea typeface="Verdana"/>
                <a:cs typeface="Verdana"/>
                <a:sym typeface="Verdana"/>
              </a:rPr>
              <a:t> </a:t>
            </a:r>
            <a:r>
              <a:rPr lang="en-US" sz="2400" b="0" i="0" u="none" strike="noStrike" cap="none" dirty="0">
                <a:solidFill>
                  <a:schemeClr val="dk1"/>
                </a:solidFill>
                <a:latin typeface="Verdana"/>
                <a:ea typeface="Verdana"/>
                <a:cs typeface="Verdana"/>
                <a:sym typeface="Verdana"/>
              </a:rPr>
              <a:t>outbreaks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Provides food safety education</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Provides food service establishment inspections</a:t>
            </a:r>
          </a:p>
          <a:p>
            <a:pPr marL="285750" marR="0" lvl="0" indent="-285750" algn="l" rtl="0">
              <a:spcBef>
                <a:spcPts val="0"/>
              </a:spcBef>
              <a:buClr>
                <a:schemeClr val="dk1"/>
              </a:buClr>
              <a:buSzPct val="100000"/>
              <a:buFont typeface="Verdana"/>
              <a:buChar char="•"/>
            </a:pPr>
            <a:r>
              <a:rPr lang="en-US" sz="2400" b="0" i="0" u="none" strike="noStrike" cap="none" dirty="0">
                <a:solidFill>
                  <a:schemeClr val="dk1"/>
                </a:solidFill>
                <a:latin typeface="Verdana"/>
                <a:ea typeface="Verdana"/>
                <a:cs typeface="Verdana"/>
                <a:sym typeface="Verdana"/>
              </a:rPr>
              <a:t>Offers nutrition programs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898" y="4650610"/>
            <a:ext cx="2759178" cy="1839452"/>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p:nvPr/>
        </p:nvSpPr>
        <p:spPr>
          <a:xfrm>
            <a:off x="304800" y="304800"/>
            <a:ext cx="8522676" cy="6307014"/>
          </a:xfrm>
          <a:prstGeom prst="rect">
            <a:avLst/>
          </a:prstGeom>
          <a:solidFill>
            <a:schemeClr val="lt1"/>
          </a:solidFill>
          <a:ln w="50800" cap="flat" cmpd="sng">
            <a:solidFill>
              <a:srgbClr val="007236"/>
            </a:solidFill>
            <a:prstDash val="solid"/>
            <a:round/>
            <a:headEnd type="none" w="med" len="med"/>
            <a:tailEnd type="none" w="med" len="med"/>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3" name="Shape 123"/>
          <p:cNvSpPr txBox="1"/>
          <p:nvPr/>
        </p:nvSpPr>
        <p:spPr>
          <a:xfrm>
            <a:off x="304800" y="3104364"/>
            <a:ext cx="852267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0" i="0" u="none" strike="noStrike" cap="none">
                <a:solidFill>
                  <a:schemeClr val="dk1"/>
                </a:solidFill>
                <a:latin typeface="Verdana"/>
                <a:ea typeface="Verdana"/>
                <a:cs typeface="Verdana"/>
                <a:sym typeface="Verdana"/>
              </a:rPr>
              <a:t>State Agencies and Personnel</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1682</Words>
  <Application>Microsoft Office PowerPoint</Application>
  <PresentationFormat>On-screen Show (4:3)</PresentationFormat>
  <Paragraphs>180</Paragraphs>
  <Slides>31</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Articulate Light</vt:lpstr>
      <vt:lpstr>Calibri</vt:lpstr>
      <vt:lpstr>Microsoft Sans Serif</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Obbink, Kristen K [CFSPH]</dc:creator>
  <cp:lastModifiedBy>Canon, Abbey J [CFSPH]</cp:lastModifiedBy>
  <cp:revision>27</cp:revision>
  <dcterms:modified xsi:type="dcterms:W3CDTF">2018-08-10T15:44:12Z</dcterms:modified>
</cp:coreProperties>
</file>